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2561-CF74-406D-B270-7966342B0760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9871-7882-443A-88AD-EA00457E84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2561-CF74-406D-B270-7966342B0760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9871-7882-443A-88AD-EA00457E84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2561-CF74-406D-B270-7966342B0760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9871-7882-443A-88AD-EA00457E84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2561-CF74-406D-B270-7966342B0760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9871-7882-443A-88AD-EA00457E84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2561-CF74-406D-B270-7966342B0760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9871-7882-443A-88AD-EA00457E84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2561-CF74-406D-B270-7966342B0760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9871-7882-443A-88AD-EA00457E84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2561-CF74-406D-B270-7966342B0760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9871-7882-443A-88AD-EA00457E84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2561-CF74-406D-B270-7966342B0760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9871-7882-443A-88AD-EA00457E84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2561-CF74-406D-B270-7966342B0760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9871-7882-443A-88AD-EA00457E84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2561-CF74-406D-B270-7966342B0760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9871-7882-443A-88AD-EA00457E84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2561-CF74-406D-B270-7966342B0760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89871-7882-443A-88AD-EA00457E84C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52561-CF74-406D-B270-7966342B0760}" type="datetimeFigureOut">
              <a:rPr lang="it-IT" smtClean="0"/>
              <a:pPr/>
              <a:t>05/07/2019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89871-7882-443A-88AD-EA00457E84C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33CC"/>
                </a:solidFill>
              </a:rPr>
              <a:t>LABORATORI IN CONTINUITA’</a:t>
            </a:r>
            <a:br>
              <a:rPr lang="it-IT" b="1" dirty="0" smtClean="0">
                <a:solidFill>
                  <a:srgbClr val="0033CC"/>
                </a:solidFill>
              </a:rPr>
            </a:br>
            <a:r>
              <a:rPr lang="it-IT" b="1" dirty="0" smtClean="0">
                <a:solidFill>
                  <a:srgbClr val="0033CC"/>
                </a:solidFill>
              </a:rPr>
              <a:t>SCUOLA INFANZIA /1° PRIMARIA SANTA CATERINA</a:t>
            </a:r>
            <a:endParaRPr lang="it-IT" b="1" dirty="0">
              <a:solidFill>
                <a:srgbClr val="0033CC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2204864"/>
            <a:ext cx="8784976" cy="4320480"/>
          </a:xfrm>
        </p:spPr>
        <p:txBody>
          <a:bodyPr>
            <a:normAutofit fontScale="25000" lnSpcReduction="20000"/>
          </a:bodyPr>
          <a:lstStyle/>
          <a:p>
            <a:r>
              <a:rPr lang="it-IT" sz="9800" b="1" dirty="0" smtClean="0">
                <a:solidFill>
                  <a:srgbClr val="FFFF00"/>
                </a:solidFill>
              </a:rPr>
              <a:t>CONDIVIDERE ED AVER CURA DEGLI SPAZI IN </a:t>
            </a:r>
            <a:r>
              <a:rPr lang="it-IT" sz="9800" b="1" dirty="0" err="1" smtClean="0">
                <a:solidFill>
                  <a:srgbClr val="FFFF00"/>
                </a:solidFill>
              </a:rPr>
              <a:t>COMUNE…</a:t>
            </a:r>
            <a:endParaRPr lang="it-IT" sz="9800" b="1" dirty="0" smtClean="0">
              <a:solidFill>
                <a:srgbClr val="FFFF00"/>
              </a:solidFill>
            </a:endParaRPr>
          </a:p>
          <a:p>
            <a:r>
              <a:rPr lang="it-IT" sz="16000" b="1" dirty="0" smtClean="0">
                <a:solidFill>
                  <a:srgbClr val="FFFF00"/>
                </a:solidFill>
              </a:rPr>
              <a:t>IL GIARDINO</a:t>
            </a:r>
          </a:p>
          <a:p>
            <a:r>
              <a:rPr lang="it-IT" sz="9800" b="1" dirty="0"/>
              <a:t> Obiettivi</a:t>
            </a:r>
            <a:r>
              <a:rPr lang="it-IT" sz="9800" b="1" dirty="0" smtClean="0"/>
              <a:t>:</a:t>
            </a:r>
          </a:p>
          <a:p>
            <a:endParaRPr lang="it-IT" sz="4500" dirty="0"/>
          </a:p>
          <a:p>
            <a:pPr lvl="0" algn="l">
              <a:buFont typeface="Arial" pitchFamily="34" charset="0"/>
              <a:buChar char="•"/>
            </a:pPr>
            <a:r>
              <a:rPr lang="it-IT" sz="8000" b="1" dirty="0"/>
              <a:t>Interagire nella comunicazione ed esprimere le proprie opinioni, idee.</a:t>
            </a:r>
          </a:p>
          <a:p>
            <a:pPr lvl="0" algn="l">
              <a:buFont typeface="Arial" pitchFamily="34" charset="0"/>
              <a:buChar char="•"/>
            </a:pPr>
            <a:r>
              <a:rPr lang="it-IT" sz="8000" b="1" dirty="0"/>
              <a:t>Promuovere il senso di appartenenza</a:t>
            </a:r>
          </a:p>
          <a:p>
            <a:pPr lvl="0" algn="l">
              <a:buFont typeface="Arial" pitchFamily="34" charset="0"/>
              <a:buChar char="•"/>
            </a:pPr>
            <a:r>
              <a:rPr lang="it-IT" sz="8000" b="1" dirty="0"/>
              <a:t>Familiarizzare con nuovi ambienti, insegnanti per stemperare l’ansia </a:t>
            </a:r>
            <a:r>
              <a:rPr lang="it-IT" sz="8000" b="1" dirty="0" smtClean="0"/>
              <a:t>di</a:t>
            </a:r>
          </a:p>
          <a:p>
            <a:pPr lvl="0" algn="l"/>
            <a:r>
              <a:rPr lang="it-IT" sz="8000" b="1" dirty="0" smtClean="0"/>
              <a:t>  cambiamento</a:t>
            </a:r>
            <a:endParaRPr lang="it-IT" sz="8000" b="1" dirty="0"/>
          </a:p>
          <a:p>
            <a:pPr lvl="0" algn="l">
              <a:buFont typeface="Arial" pitchFamily="34" charset="0"/>
              <a:buChar char="•"/>
            </a:pPr>
            <a:r>
              <a:rPr lang="it-IT" sz="8000" b="1" dirty="0"/>
              <a:t>Avvicinarsi e conoscere alcune opere di artisti ed esprimere le proprie </a:t>
            </a:r>
            <a:endParaRPr lang="it-IT" sz="8000" b="1" dirty="0" smtClean="0"/>
          </a:p>
          <a:p>
            <a:pPr lvl="0" algn="l"/>
            <a:r>
              <a:rPr lang="it-IT" sz="8000" b="1" dirty="0" smtClean="0"/>
              <a:t>  valutazioni</a:t>
            </a:r>
            <a:endParaRPr lang="it-IT" sz="8000" b="1" dirty="0"/>
          </a:p>
          <a:p>
            <a:pPr lvl="0" algn="l">
              <a:buFont typeface="Arial" pitchFamily="34" charset="0"/>
              <a:buChar char="•"/>
            </a:pPr>
            <a:r>
              <a:rPr lang="it-IT" sz="8000" b="1" dirty="0"/>
              <a:t>Favorire lo sviluppo delle capacità espressive, simboliche e creative</a:t>
            </a:r>
          </a:p>
          <a:p>
            <a:pPr lvl="0" algn="l">
              <a:buFont typeface="Arial" pitchFamily="34" charset="0"/>
              <a:buChar char="•"/>
            </a:pPr>
            <a:r>
              <a:rPr lang="it-IT" sz="8000" b="1" dirty="0"/>
              <a:t>Elaborare progetti propri e in collaborazione</a:t>
            </a:r>
          </a:p>
          <a:p>
            <a:pPr algn="l">
              <a:buFont typeface="Arial" pitchFamily="34" charset="0"/>
              <a:buChar char="•"/>
            </a:pPr>
            <a:endParaRPr lang="it-IT" sz="8000" b="1" dirty="0"/>
          </a:p>
          <a:p>
            <a:endParaRPr lang="it-IT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Tutte le nostre idee realizzate, le guardiamo e commentiamo  insieme quale sarà scelta?</a:t>
            </a:r>
            <a:endParaRPr lang="it-IT" b="1" dirty="0"/>
          </a:p>
        </p:txBody>
      </p:sp>
      <p:pic>
        <p:nvPicPr>
          <p:cNvPr id="6146" name="Picture 2" descr="C:\Users\UTENTE\Desktop\foto 1° inc continuità19\P1020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980260" cy="2985195"/>
          </a:xfrm>
          <a:prstGeom prst="rect">
            <a:avLst/>
          </a:prstGeom>
          <a:noFill/>
        </p:spPr>
      </p:pic>
      <p:pic>
        <p:nvPicPr>
          <p:cNvPr id="6147" name="Picture 3" descr="C:\Users\UTENTE\Desktop\foto 1° inc continuità19\P1020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4176464" cy="3132348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39552" y="5229200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A settembre </a:t>
            </a:r>
            <a:r>
              <a:rPr lang="it-IT" sz="2400" b="1" dirty="0" err="1" smtClean="0"/>
              <a:t>vedremo…</a:t>
            </a:r>
            <a:r>
              <a:rPr lang="it-IT" sz="2400" b="1" dirty="0" smtClean="0"/>
              <a:t>  poi quella “vincitrice”, la realizzeremo sullo steccato del nostro giardino.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1° incontro </a:t>
            </a:r>
            <a:br>
              <a:rPr lang="it-IT" b="1" dirty="0" smtClean="0">
                <a:solidFill>
                  <a:srgbClr val="0000FF"/>
                </a:solidFill>
              </a:rPr>
            </a:br>
            <a:r>
              <a:rPr lang="it-IT" sz="3600" b="1" dirty="0" smtClean="0">
                <a:solidFill>
                  <a:srgbClr val="0000FF"/>
                </a:solidFill>
              </a:rPr>
              <a:t>IN SEMICERCHIO INSIEME BRAISTORMING</a:t>
            </a:r>
            <a:endParaRPr lang="it-IT" sz="36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UTENTE\Desktop\foto 1° inc continuità19\P1020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840426" cy="2880320"/>
          </a:xfrm>
          <a:prstGeom prst="rect">
            <a:avLst/>
          </a:prstGeom>
          <a:noFill/>
        </p:spPr>
      </p:pic>
      <p:pic>
        <p:nvPicPr>
          <p:cNvPr id="1027" name="Picture 3" descr="C:\Users\UTENTE\Desktop\foto 1° inc continuità19\P1020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3744416" cy="280831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755576" y="479715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RIFLETTIAMO…</a:t>
            </a:r>
            <a:r>
              <a:rPr lang="it-IT" b="1" dirty="0" smtClean="0"/>
              <a:t> “ ABBIAMO SPAZI CHE UTILIZZIAMO IN COMUNE? QUALI SONO? COSA POSSIAMO FARE PER RENDERLI PIU’ BELLI?”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it-IT" sz="1300" b="1" dirty="0" smtClean="0"/>
              <a:t/>
            </a:r>
            <a:br>
              <a:rPr lang="it-IT" sz="1300" b="1" dirty="0" smtClean="0"/>
            </a:br>
            <a:r>
              <a:rPr lang="it-IT" sz="1300" b="1" dirty="0" smtClean="0"/>
              <a:t/>
            </a:r>
            <a:br>
              <a:rPr lang="it-IT" sz="1300" b="1" dirty="0" smtClean="0"/>
            </a:br>
            <a:r>
              <a:rPr lang="it-IT" sz="1300" b="1" dirty="0" smtClean="0"/>
              <a:t/>
            </a:r>
            <a:br>
              <a:rPr lang="it-IT" sz="1300" b="1" dirty="0" smtClean="0"/>
            </a:br>
            <a:r>
              <a:rPr lang="it-IT" sz="1300" b="1" dirty="0" smtClean="0"/>
              <a:t/>
            </a:r>
            <a:br>
              <a:rPr lang="it-IT" sz="1300" b="1" dirty="0" smtClean="0"/>
            </a:br>
            <a:r>
              <a:rPr lang="it-IT" sz="2700" b="1" dirty="0" smtClean="0">
                <a:solidFill>
                  <a:srgbClr val="FFFF00"/>
                </a:solidFill>
              </a:rPr>
              <a:t>La maestra chiede</a:t>
            </a:r>
            <a:r>
              <a:rPr lang="it-IT" sz="2700" dirty="0" smtClean="0"/>
              <a:t>: </a:t>
            </a:r>
            <a:r>
              <a:rPr lang="it-IT" sz="2200" b="1" dirty="0" smtClean="0">
                <a:solidFill>
                  <a:schemeClr val="bg1"/>
                </a:solidFill>
              </a:rPr>
              <a:t>“ sapete bambini perché siamo qui insieme?”</a:t>
            </a:r>
            <a:r>
              <a:rPr lang="it-IT" sz="2700" dirty="0" smtClean="0"/>
              <a:t/>
            </a:r>
            <a:br>
              <a:rPr lang="it-IT" sz="2700" dirty="0" smtClean="0"/>
            </a:br>
            <a:endParaRPr lang="it-IT" sz="27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00600"/>
          </a:xfrm>
        </p:spPr>
        <p:txBody>
          <a:bodyPr>
            <a:noAutofit/>
          </a:bodyPr>
          <a:lstStyle/>
          <a:p>
            <a:r>
              <a:rPr lang="it-IT" sz="1400" b="1" dirty="0" smtClean="0">
                <a:solidFill>
                  <a:srgbClr val="FFFF00"/>
                </a:solidFill>
              </a:rPr>
              <a:t>I bambini</a:t>
            </a:r>
            <a:r>
              <a:rPr lang="it-IT" sz="1400" b="1" dirty="0" smtClean="0"/>
              <a:t>: “No!! Per guardare un cartone (c’è la </a:t>
            </a:r>
            <a:r>
              <a:rPr lang="it-IT" sz="1400" b="1" dirty="0" err="1" smtClean="0"/>
              <a:t>lim</a:t>
            </a:r>
            <a:r>
              <a:rPr lang="it-IT" sz="1400" b="1" dirty="0" smtClean="0"/>
              <a:t> pronta); per colorare insieme un disegno, per disegnare un albero e una bambina o bambino sul cartellone per l’</a:t>
            </a:r>
            <a:r>
              <a:rPr lang="it-IT" sz="1400" b="1" dirty="0" err="1" smtClean="0"/>
              <a:t>aula…</a:t>
            </a:r>
            <a:r>
              <a:rPr lang="it-IT" sz="1400" b="1" dirty="0" smtClean="0"/>
              <a:t>”</a:t>
            </a:r>
            <a:br>
              <a:rPr lang="it-IT" sz="1400" b="1" dirty="0" smtClean="0"/>
            </a:br>
            <a:r>
              <a:rPr lang="it-IT" sz="1400" b="1" dirty="0" smtClean="0">
                <a:solidFill>
                  <a:srgbClr val="FFFF00"/>
                </a:solidFill>
              </a:rPr>
              <a:t>La maestra</a:t>
            </a:r>
            <a:r>
              <a:rPr lang="it-IT" sz="1400" b="1" dirty="0" smtClean="0"/>
              <a:t>: “La nostra scuola avete visto è molto grande, ci sono tante aule, </a:t>
            </a:r>
            <a:r>
              <a:rPr lang="it-IT" sz="1400" b="1" dirty="0" err="1" smtClean="0"/>
              <a:t>ambienti…c</a:t>
            </a:r>
            <a:r>
              <a:rPr lang="it-IT" sz="1400" b="1" dirty="0" smtClean="0"/>
              <a:t>’è un posto in cui qualche volta si trovano insieme i bambini della prima e i bambini dell’infanzia?”</a:t>
            </a:r>
            <a:br>
              <a:rPr lang="it-IT" sz="1400" b="1" dirty="0" smtClean="0"/>
            </a:br>
            <a:r>
              <a:rPr lang="it-IT" sz="1400" b="1" dirty="0" smtClean="0">
                <a:solidFill>
                  <a:srgbClr val="FFFF00"/>
                </a:solidFill>
              </a:rPr>
              <a:t>I bambini</a:t>
            </a:r>
            <a:r>
              <a:rPr lang="it-IT" sz="1400" b="1" dirty="0" smtClean="0"/>
              <a:t>: “ In giardino dove ci sono i </a:t>
            </a:r>
            <a:r>
              <a:rPr lang="it-IT" sz="1400" b="1" dirty="0" err="1" smtClean="0"/>
              <a:t>giochi…la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casetta…lo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scivolo…</a:t>
            </a:r>
            <a:r>
              <a:rPr lang="it-IT" sz="1400" b="1" dirty="0" smtClean="0"/>
              <a:t>”</a:t>
            </a:r>
            <a:br>
              <a:rPr lang="it-IT" sz="1400" b="1" dirty="0" smtClean="0"/>
            </a:br>
            <a:r>
              <a:rPr lang="it-IT" sz="1400" b="1" dirty="0" smtClean="0">
                <a:solidFill>
                  <a:srgbClr val="FFFF00"/>
                </a:solidFill>
              </a:rPr>
              <a:t>La maestra</a:t>
            </a:r>
            <a:r>
              <a:rPr lang="it-IT" sz="1400" b="1" dirty="0" smtClean="0"/>
              <a:t>: “Vi piace il giardino dove qualche volta ci troviamo insieme?”</a:t>
            </a:r>
            <a:br>
              <a:rPr lang="it-IT" sz="1400" b="1" dirty="0" smtClean="0"/>
            </a:br>
            <a:r>
              <a:rPr lang="it-IT" sz="1400" b="1" dirty="0" smtClean="0">
                <a:solidFill>
                  <a:srgbClr val="FFFF00"/>
                </a:solidFill>
              </a:rPr>
              <a:t>I bambini</a:t>
            </a:r>
            <a:r>
              <a:rPr lang="it-IT" sz="1400" b="1" dirty="0" smtClean="0"/>
              <a:t>: “ Si, ci piace tanto perché ci sono i giochi, perché ci divertiamo, così giochiamo tutti insieme, noi ci divertiamo tanto ci giochiamo ai </a:t>
            </a:r>
            <a:r>
              <a:rPr lang="it-IT" sz="1400" b="1" dirty="0" err="1" smtClean="0"/>
              <a:t>power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ranger…</a:t>
            </a:r>
            <a:r>
              <a:rPr lang="it-IT" sz="1400" b="1" dirty="0" smtClean="0"/>
              <a:t>”</a:t>
            </a:r>
            <a:br>
              <a:rPr lang="it-IT" sz="1400" b="1" dirty="0" smtClean="0"/>
            </a:br>
            <a:r>
              <a:rPr lang="it-IT" sz="1400" b="1" dirty="0" smtClean="0">
                <a:solidFill>
                  <a:srgbClr val="FFFF00"/>
                </a:solidFill>
              </a:rPr>
              <a:t>La maestra</a:t>
            </a:r>
            <a:r>
              <a:rPr lang="it-IT" sz="1400" b="1" dirty="0" smtClean="0"/>
              <a:t>: “visto che è il luogo, dove ci piace tanto stare insieme, come potremmo farlo ancora più bello, di quello che è? Cosa potremmo fare in modo che quando entriamo, tutti possano esclamare </a:t>
            </a:r>
            <a:r>
              <a:rPr lang="it-IT" sz="1400" b="1" dirty="0" err="1" smtClean="0"/>
              <a:t>ohh</a:t>
            </a:r>
            <a:r>
              <a:rPr lang="it-IT" sz="1400" b="1" dirty="0" smtClean="0"/>
              <a:t>!!</a:t>
            </a:r>
            <a:r>
              <a:rPr lang="it-IT" sz="1400" b="1" dirty="0" err="1" smtClean="0"/>
              <a:t>ohh</a:t>
            </a:r>
            <a:r>
              <a:rPr lang="it-IT" sz="1400" b="1" dirty="0" smtClean="0"/>
              <a:t>!!che bello!!”</a:t>
            </a:r>
            <a:br>
              <a:rPr lang="it-IT" sz="1400" b="1" dirty="0" smtClean="0"/>
            </a:br>
            <a:r>
              <a:rPr lang="it-IT" sz="1400" b="1" dirty="0" smtClean="0">
                <a:solidFill>
                  <a:srgbClr val="FFFF00"/>
                </a:solidFill>
              </a:rPr>
              <a:t>I bambini</a:t>
            </a:r>
            <a:r>
              <a:rPr lang="it-IT" sz="1400" b="1" dirty="0" smtClean="0"/>
              <a:t>: “Potremmo fare un cartellone con tanti disegni dove c’è scritto </a:t>
            </a:r>
            <a:r>
              <a:rPr lang="it-IT" sz="1400" b="1" dirty="0" err="1" smtClean="0"/>
              <a:t>giardino…potremmo</a:t>
            </a:r>
            <a:r>
              <a:rPr lang="it-IT" sz="1400" b="1" dirty="0" smtClean="0"/>
              <a:t> disegnare un grande albero di primavera su un cartellone per metterlo nel </a:t>
            </a:r>
            <a:r>
              <a:rPr lang="it-IT" sz="1400" b="1" dirty="0" err="1" smtClean="0"/>
              <a:t>giardino…potremmo</a:t>
            </a:r>
            <a:r>
              <a:rPr lang="it-IT" sz="1400" b="1" dirty="0" smtClean="0"/>
              <a:t> aggiustare quella cosa che gira (girandola)</a:t>
            </a:r>
            <a:r>
              <a:rPr lang="it-IT" sz="1400" b="1" dirty="0" err="1" smtClean="0"/>
              <a:t>…possiamo</a:t>
            </a:r>
            <a:r>
              <a:rPr lang="it-IT" sz="1400" b="1" dirty="0" smtClean="0"/>
              <a:t> mettere l’altalena..uno scivolo più </a:t>
            </a:r>
            <a:r>
              <a:rPr lang="it-IT" sz="1400" b="1" dirty="0" err="1" smtClean="0"/>
              <a:t>grande…il</a:t>
            </a:r>
            <a:r>
              <a:rPr lang="it-IT" sz="1400" b="1" dirty="0" smtClean="0"/>
              <a:t> gioco del cavallino più </a:t>
            </a:r>
            <a:r>
              <a:rPr lang="it-IT" sz="1400" b="1" dirty="0" err="1" smtClean="0"/>
              <a:t>grande….ci</a:t>
            </a:r>
            <a:r>
              <a:rPr lang="it-IT" sz="1400" b="1" dirty="0" smtClean="0"/>
              <a:t> possiamo mettere dei </a:t>
            </a:r>
            <a:r>
              <a:rPr lang="it-IT" sz="1400" b="1" dirty="0" err="1" smtClean="0"/>
              <a:t>fiori…possiamo</a:t>
            </a:r>
            <a:r>
              <a:rPr lang="it-IT" sz="1400" b="1" dirty="0" smtClean="0"/>
              <a:t> disegnare tante farfalle e attaccarle al </a:t>
            </a:r>
            <a:r>
              <a:rPr lang="it-IT" sz="1400" b="1" dirty="0" err="1" smtClean="0"/>
              <a:t>muro….possiamo</a:t>
            </a:r>
            <a:r>
              <a:rPr lang="it-IT" sz="1400" b="1" dirty="0" smtClean="0"/>
              <a:t> disegnare anche sul </a:t>
            </a:r>
            <a:r>
              <a:rPr lang="it-IT" sz="1400" b="1" dirty="0" err="1" smtClean="0"/>
              <a:t>muro…un</a:t>
            </a:r>
            <a:r>
              <a:rPr lang="it-IT" sz="1400" b="1" dirty="0" smtClean="0"/>
              <a:t> arcobaleno per </a:t>
            </a:r>
            <a:r>
              <a:rPr lang="it-IT" sz="1400" b="1" dirty="0" err="1" smtClean="0"/>
              <a:t>esempio…colorare</a:t>
            </a:r>
            <a:r>
              <a:rPr lang="it-IT" sz="1400" b="1" dirty="0" smtClean="0"/>
              <a:t> le </a:t>
            </a:r>
            <a:r>
              <a:rPr lang="it-IT" sz="1400" b="1" dirty="0" err="1" smtClean="0"/>
              <a:t>casette…possiamo</a:t>
            </a:r>
            <a:r>
              <a:rPr lang="it-IT" sz="1400" b="1" dirty="0" smtClean="0"/>
              <a:t> disegnare sui cartelloni e poi metterli su quello steccato </a:t>
            </a:r>
            <a:r>
              <a:rPr lang="it-IT" sz="1400" b="1" dirty="0" err="1" smtClean="0"/>
              <a:t>marrone…si</a:t>
            </a:r>
            <a:r>
              <a:rPr lang="it-IT" sz="1400" b="1" dirty="0" smtClean="0"/>
              <a:t> perché è marrone, è rotto non è bello da vedere, lo potremmo colorare di tutti i </a:t>
            </a:r>
            <a:r>
              <a:rPr lang="it-IT" sz="1400" b="1" dirty="0" err="1" smtClean="0"/>
              <a:t>colori…possiamo</a:t>
            </a:r>
            <a:r>
              <a:rPr lang="it-IT" sz="1400" b="1" dirty="0" smtClean="0"/>
              <a:t> fare un foglio grande con disegnati tutti i bambini della scuola dell’infanzia e della prima </a:t>
            </a:r>
            <a:r>
              <a:rPr lang="it-IT" sz="1400" b="1" dirty="0" err="1" smtClean="0"/>
              <a:t>primaria…</a:t>
            </a:r>
            <a:r>
              <a:rPr lang="it-IT" sz="1400" b="1" dirty="0" smtClean="0"/>
              <a:t>”</a:t>
            </a:r>
            <a:br>
              <a:rPr lang="it-IT" sz="1400" b="1" dirty="0" smtClean="0"/>
            </a:br>
            <a:r>
              <a:rPr lang="it-IT" sz="1400" b="1" dirty="0" smtClean="0">
                <a:solidFill>
                  <a:srgbClr val="FFFF00"/>
                </a:solidFill>
              </a:rPr>
              <a:t>La maestra</a:t>
            </a:r>
            <a:r>
              <a:rPr lang="it-IT" sz="1400" b="1" dirty="0" smtClean="0"/>
              <a:t>: “bene, avete detto tante cose bellissime, avete dato tante idee adesso pensiamo </a:t>
            </a:r>
            <a:r>
              <a:rPr lang="it-IT" sz="1400" b="1" dirty="0" err="1" smtClean="0"/>
              <a:t>insieme…certo</a:t>
            </a:r>
            <a:r>
              <a:rPr lang="it-IT" sz="1400" b="1" dirty="0" smtClean="0"/>
              <a:t> sono belle le altalene ma voi pensate a quando ci ritroviamo tutti </a:t>
            </a:r>
            <a:r>
              <a:rPr lang="it-IT" sz="1400" b="1" dirty="0" err="1" smtClean="0"/>
              <a:t>insieme…sono</a:t>
            </a:r>
            <a:r>
              <a:rPr lang="it-IT" sz="1400" b="1" dirty="0" smtClean="0"/>
              <a:t> un po’ pericolose, anche piantare i fiori sarebbe bello ma succede spesso che vengono rovinati e </a:t>
            </a:r>
            <a:r>
              <a:rPr lang="it-IT" sz="1400" b="1" dirty="0" err="1" smtClean="0"/>
              <a:t>calpestati…mettere</a:t>
            </a:r>
            <a:r>
              <a:rPr lang="it-IT" sz="1400" b="1" dirty="0" smtClean="0"/>
              <a:t> i cartelloni con i disegni, bello ma, quando piove che succede ai fogli?...certo l’idea che avete lanciato di fare più bello quello steccato marrone brutto e rovinato è proprio interessante; vediamo come si potrebbe far diventare più </a:t>
            </a:r>
            <a:r>
              <a:rPr lang="it-IT" sz="1400" b="1" dirty="0" err="1" smtClean="0"/>
              <a:t>bello…noi</a:t>
            </a:r>
            <a:r>
              <a:rPr lang="it-IT" sz="1400" b="1" dirty="0" smtClean="0"/>
              <a:t> abbiamo </a:t>
            </a:r>
            <a:r>
              <a:rPr lang="it-IT" sz="1400" b="1" dirty="0" smtClean="0">
                <a:solidFill>
                  <a:srgbClr val="FFFF00"/>
                </a:solidFill>
              </a:rPr>
              <a:t>una SORPRESA DA </a:t>
            </a:r>
            <a:r>
              <a:rPr lang="it-IT" sz="1400" b="1" dirty="0" err="1" smtClean="0">
                <a:solidFill>
                  <a:srgbClr val="FFFF00"/>
                </a:solidFill>
              </a:rPr>
              <a:t>MOSTRARVI…</a:t>
            </a:r>
            <a:endParaRPr lang="it-IT" sz="1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FFFF00"/>
                </a:solidFill>
              </a:rPr>
              <a:t>INSIEME…GUARDIAMO</a:t>
            </a:r>
            <a:r>
              <a:rPr lang="it-IT" b="1" dirty="0" smtClean="0">
                <a:solidFill>
                  <a:srgbClr val="FFFF00"/>
                </a:solidFill>
              </a:rPr>
              <a:t> E LEGGIAMO IL LIBRO “IL GIARDINO </a:t>
            </a:r>
            <a:r>
              <a:rPr lang="it-IT" b="1" dirty="0" err="1" smtClean="0">
                <a:solidFill>
                  <a:srgbClr val="FFFF00"/>
                </a:solidFill>
              </a:rPr>
              <a:t>DI</a:t>
            </a:r>
            <a:r>
              <a:rPr lang="it-IT" b="1" dirty="0" smtClean="0">
                <a:solidFill>
                  <a:srgbClr val="FFFF00"/>
                </a:solidFill>
              </a:rPr>
              <a:t> MATISSE” 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TENTE\Desktop\foto 1° inc continuità19\P1020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3607" y="2478803"/>
            <a:ext cx="4292296" cy="3168353"/>
          </a:xfrm>
          <a:prstGeom prst="rect">
            <a:avLst/>
          </a:prstGeom>
          <a:noFill/>
        </p:spPr>
      </p:pic>
      <p:pic>
        <p:nvPicPr>
          <p:cNvPr id="1027" name="Picture 3" descr="C:\Users\UTENTE\Desktop\foto 1° inc continuità19\P1020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3600400" cy="2592288"/>
          </a:xfrm>
          <a:prstGeom prst="rect">
            <a:avLst/>
          </a:prstGeom>
          <a:noFill/>
        </p:spPr>
      </p:pic>
      <p:pic>
        <p:nvPicPr>
          <p:cNvPr id="1028" name="Picture 4" descr="C:\Users\UTENTE\Desktop\foto 1° inc continuità19\P1020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293096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/>
              <a:t>ALLA </a:t>
            </a:r>
            <a:r>
              <a:rPr lang="it-IT" sz="3200" b="1" dirty="0" err="1" smtClean="0"/>
              <a:t>LIM…</a:t>
            </a:r>
            <a:r>
              <a:rPr lang="it-IT" sz="3200" b="1" dirty="0" smtClean="0"/>
              <a:t> ANDIAMO  AD OSSERVARE COME ALTRI ARTISTI HANNO “RAPPRESENTATO IL GIARDINO”</a:t>
            </a:r>
            <a:endParaRPr lang="it-IT" sz="32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280920" cy="5184576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FFFF00"/>
                </a:solidFill>
              </a:rPr>
              <a:t>…Osserviamo</a:t>
            </a:r>
            <a:r>
              <a:rPr lang="it-IT" b="1" dirty="0" smtClean="0">
                <a:solidFill>
                  <a:srgbClr val="FFFF00"/>
                </a:solidFill>
              </a:rPr>
              <a:t> e </a:t>
            </a:r>
            <a:r>
              <a:rPr lang="it-IT" b="1" dirty="0" err="1" smtClean="0">
                <a:solidFill>
                  <a:srgbClr val="FFFF00"/>
                </a:solidFill>
              </a:rPr>
              <a:t>discutiamo…</a:t>
            </a:r>
            <a:r>
              <a:rPr lang="it-IT" b="1" dirty="0" smtClean="0">
                <a:solidFill>
                  <a:srgbClr val="FFFF00"/>
                </a:solidFill>
              </a:rPr>
              <a:t> le opere di Monet, Mirò, </a:t>
            </a:r>
            <a:r>
              <a:rPr lang="it-IT" b="1" dirty="0" err="1" smtClean="0">
                <a:solidFill>
                  <a:srgbClr val="FFFF00"/>
                </a:solidFill>
              </a:rPr>
              <a:t>Vang</a:t>
            </a:r>
            <a:r>
              <a:rPr lang="it-IT" b="1" dirty="0" smtClean="0">
                <a:solidFill>
                  <a:srgbClr val="FFFF00"/>
                </a:solidFill>
              </a:rPr>
              <a:t> Gogh, Klimt, </a:t>
            </a:r>
            <a:r>
              <a:rPr lang="it-IT" b="1" dirty="0" err="1" smtClean="0">
                <a:solidFill>
                  <a:srgbClr val="FFFF00"/>
                </a:solidFill>
              </a:rPr>
              <a:t>Klee</a:t>
            </a:r>
            <a:r>
              <a:rPr lang="it-IT" b="1" dirty="0" smtClean="0">
                <a:solidFill>
                  <a:srgbClr val="FFFF00"/>
                </a:solidFill>
              </a:rPr>
              <a:t> e </a:t>
            </a:r>
            <a:r>
              <a:rPr lang="it-IT" b="1" dirty="0" err="1" smtClean="0">
                <a:solidFill>
                  <a:srgbClr val="FFFF00"/>
                </a:solidFill>
              </a:rPr>
              <a:t>Yayoi</a:t>
            </a:r>
            <a:r>
              <a:rPr lang="it-IT" b="1" dirty="0" smtClean="0">
                <a:solidFill>
                  <a:srgbClr val="FFFF00"/>
                </a:solidFill>
              </a:rPr>
              <a:t> </a:t>
            </a:r>
            <a:r>
              <a:rPr lang="it-IT" b="1" dirty="0" err="1" smtClean="0">
                <a:solidFill>
                  <a:srgbClr val="FFFF00"/>
                </a:solidFill>
              </a:rPr>
              <a:t>Kusama</a:t>
            </a:r>
            <a:r>
              <a:rPr lang="it-IT" b="1" dirty="0" smtClean="0">
                <a:solidFill>
                  <a:srgbClr val="FFFF00"/>
                </a:solidFill>
              </a:rPr>
              <a:t> di questa ultima artista abbiamo il libro, dove sono rappresentate le sue opere che insieme commentiamo.</a:t>
            </a:r>
          </a:p>
          <a:p>
            <a:endParaRPr lang="it-IT" dirty="0"/>
          </a:p>
        </p:txBody>
      </p:sp>
      <p:pic>
        <p:nvPicPr>
          <p:cNvPr id="2050" name="Picture 2" descr="C:\Users\UTENTE\Desktop\foto 1° inc continuità19\P1020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3600400" cy="2700300"/>
          </a:xfrm>
          <a:prstGeom prst="rect">
            <a:avLst/>
          </a:prstGeom>
          <a:noFill/>
        </p:spPr>
      </p:pic>
      <p:pic>
        <p:nvPicPr>
          <p:cNvPr id="2051" name="Picture 3" descr="C:\Users\UTENTE\Desktop\foto 1° inc continuità19\P1020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77072"/>
            <a:ext cx="2459766" cy="1844824"/>
          </a:xfrm>
          <a:prstGeom prst="rect">
            <a:avLst/>
          </a:prstGeom>
          <a:noFill/>
        </p:spPr>
      </p:pic>
      <p:pic>
        <p:nvPicPr>
          <p:cNvPr id="2052" name="Picture 4" descr="C:\Users\UTENTE\Desktop\cernita foto\le pitture\P1000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356197" y="4165083"/>
            <a:ext cx="284031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559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/>
            </a:r>
            <a:br>
              <a:rPr lang="it-IT" b="1" dirty="0" smtClean="0">
                <a:solidFill>
                  <a:srgbClr val="FFFF00"/>
                </a:solidFill>
              </a:rPr>
            </a:br>
            <a:r>
              <a:rPr lang="it-IT" sz="5300" b="1" dirty="0" err="1" smtClean="0">
                <a:solidFill>
                  <a:srgbClr val="FFFF00"/>
                </a:solidFill>
              </a:rPr>
              <a:t>Concludiamo…</a:t>
            </a:r>
            <a:r>
              <a:rPr lang="it-IT" sz="5300" b="1" dirty="0" smtClean="0">
                <a:solidFill>
                  <a:srgbClr val="FFFF00"/>
                </a:solidFill>
              </a:rPr>
              <a:t/>
            </a:r>
            <a:br>
              <a:rPr lang="it-IT" sz="5300" b="1" dirty="0" smtClean="0">
                <a:solidFill>
                  <a:srgbClr val="FFFF00"/>
                </a:solidFill>
              </a:rPr>
            </a:br>
            <a:endParaRPr lang="it-IT" sz="53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21744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sz="3600" b="1" dirty="0" smtClean="0">
                <a:solidFill>
                  <a:srgbClr val="FFFF00"/>
                </a:solidFill>
              </a:rPr>
              <a:t>La maestra</a:t>
            </a:r>
            <a:r>
              <a:rPr lang="it-IT" sz="3600" b="1" dirty="0" smtClean="0"/>
              <a:t>: </a:t>
            </a:r>
          </a:p>
          <a:p>
            <a:pPr>
              <a:buNone/>
            </a:pPr>
            <a:r>
              <a:rPr lang="it-IT" sz="2600" b="1" dirty="0" smtClean="0">
                <a:latin typeface="Arial" pitchFamily="34" charset="0"/>
                <a:cs typeface="Arial" pitchFamily="34" charset="0"/>
              </a:rPr>
              <a:t>“abbiamo visto tanti artisti ma anche noi lo </a:t>
            </a:r>
            <a:r>
              <a:rPr lang="it-IT" sz="2600" b="1" dirty="0" err="1" smtClean="0">
                <a:latin typeface="Arial" pitchFamily="34" charset="0"/>
                <a:cs typeface="Arial" pitchFamily="34" charset="0"/>
              </a:rPr>
              <a:t>siamo…allora</a:t>
            </a:r>
            <a:r>
              <a:rPr lang="it-IT" sz="2600" b="1" dirty="0" smtClean="0">
                <a:latin typeface="Arial" pitchFamily="34" charset="0"/>
                <a:cs typeface="Arial" pitchFamily="34" charset="0"/>
              </a:rPr>
              <a:t>, cominciamo a pensare, a cosa ci piacerebbe disegnare sullo steccato. La prossima volta che ci incontreremo, a coppie, realizzeremo il disegno, da  riportare sullo steccato così saremo  </a:t>
            </a:r>
            <a:r>
              <a:rPr lang="it-IT" sz="2600" b="1" dirty="0" err="1" smtClean="0">
                <a:latin typeface="Arial" pitchFamily="34" charset="0"/>
                <a:cs typeface="Arial" pitchFamily="34" charset="0"/>
              </a:rPr>
              <a:t>progettatori</a:t>
            </a:r>
            <a:r>
              <a:rPr lang="it-IT" sz="2600" b="1" dirty="0" smtClean="0">
                <a:latin typeface="Arial" pitchFamily="34" charset="0"/>
                <a:cs typeface="Arial" pitchFamily="34" charset="0"/>
              </a:rPr>
              <a:t> e artisti del nostro giardino perché l’</a:t>
            </a:r>
            <a:r>
              <a:rPr lang="it-IT" sz="2600" b="1" dirty="0" err="1" smtClean="0">
                <a:latin typeface="Arial" pitchFamily="34" charset="0"/>
                <a:cs typeface="Arial" pitchFamily="34" charset="0"/>
              </a:rPr>
              <a:t>unione…</a:t>
            </a:r>
            <a:r>
              <a:rPr lang="it-IT" sz="2600" b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 bambini</a:t>
            </a:r>
            <a:r>
              <a:rPr lang="it-IT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“… fa la 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forza…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 maestra</a:t>
            </a:r>
            <a:r>
              <a:rPr lang="it-IT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“tra tutti i disegni, insieme, andremo a scegliere quello che ci piace di più da </a:t>
            </a:r>
            <a:r>
              <a:rPr lang="it-IT" sz="2800" b="1" dirty="0" err="1" smtClean="0">
                <a:latin typeface="Arial" pitchFamily="34" charset="0"/>
                <a:cs typeface="Arial" pitchFamily="34" charset="0"/>
              </a:rPr>
              <a:t>realizzare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…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” </a:t>
            </a:r>
          </a:p>
          <a:p>
            <a:pPr>
              <a:buNone/>
            </a:pPr>
            <a:r>
              <a:rPr lang="it-IT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 bambino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“si maestra come abbiamo fatto per scegliere il nostro ambiente, per il gioco/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storia-strappo…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Ci salutiamo con un</a:t>
            </a:r>
          </a:p>
          <a:p>
            <a:pPr>
              <a:buNone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COMPITO </a:t>
            </a:r>
            <a:r>
              <a:rPr lang="it-IT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IMPORTANTE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…pensare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a cosa poter disegnare e realizzare per rendere più bello e piacevole il nostro giardino.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2° INCONTRO </a:t>
            </a:r>
            <a:r>
              <a:rPr lang="it-IT" sz="3600" b="1" dirty="0" smtClean="0">
                <a:solidFill>
                  <a:srgbClr val="FFFF00"/>
                </a:solidFill>
              </a:rPr>
              <a:t>ricordiamo tutto del 1° incontro e poi a </a:t>
            </a:r>
            <a:r>
              <a:rPr lang="it-IT" sz="3600" b="1" dirty="0" err="1" smtClean="0">
                <a:solidFill>
                  <a:srgbClr val="FFFF00"/>
                </a:solidFill>
              </a:rPr>
              <a:t>coppie…</a:t>
            </a:r>
            <a:r>
              <a:rPr lang="it-IT" sz="3600" b="1" dirty="0" smtClean="0">
                <a:solidFill>
                  <a:srgbClr val="FFFF00"/>
                </a:solidFill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</a:rPr>
              <a:t>disegnamo</a:t>
            </a:r>
            <a:r>
              <a:rPr lang="it-IT" sz="3600" b="1" dirty="0" smtClean="0">
                <a:solidFill>
                  <a:srgbClr val="FFFF00"/>
                </a:solidFill>
              </a:rPr>
              <a:t> il nostro “progetto</a:t>
            </a:r>
            <a:r>
              <a:rPr lang="it-IT" sz="4000" b="1" dirty="0" smtClean="0">
                <a:solidFill>
                  <a:srgbClr val="FFFF00"/>
                </a:solidFill>
              </a:rPr>
              <a:t>”</a:t>
            </a:r>
            <a:endParaRPr lang="it-IT" sz="40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UTENTE\Desktop\foto 1° inc continuità19\P1020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116164" cy="2337123"/>
          </a:xfrm>
          <a:prstGeom prst="rect">
            <a:avLst/>
          </a:prstGeom>
          <a:noFill/>
        </p:spPr>
      </p:pic>
      <p:pic>
        <p:nvPicPr>
          <p:cNvPr id="3075" name="Picture 3" descr="C:\Users\UTENTE\Desktop\foto 1° inc continuità19\P1020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2976331" cy="2232248"/>
          </a:xfrm>
          <a:prstGeom prst="rect">
            <a:avLst/>
          </a:prstGeom>
          <a:noFill/>
        </p:spPr>
      </p:pic>
      <p:pic>
        <p:nvPicPr>
          <p:cNvPr id="3076" name="Picture 4" descr="C:\Users\UTENTE\Desktop\foto 1° inc continuità19\P10208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149080"/>
            <a:ext cx="3360373" cy="2520280"/>
          </a:xfrm>
          <a:prstGeom prst="rect">
            <a:avLst/>
          </a:prstGeom>
          <a:noFill/>
        </p:spPr>
      </p:pic>
      <p:pic>
        <p:nvPicPr>
          <p:cNvPr id="3077" name="Picture 5" descr="C:\Users\UTENTE\Desktop\foto 1° inc continuità19\P10208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365104"/>
            <a:ext cx="2952328" cy="2214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Le nostre </a:t>
            </a:r>
            <a:r>
              <a:rPr lang="it-IT" b="1" dirty="0" err="1" smtClean="0">
                <a:solidFill>
                  <a:srgbClr val="FFFF00"/>
                </a:solidFill>
              </a:rPr>
              <a:t>idee…stanno</a:t>
            </a:r>
            <a:r>
              <a:rPr lang="it-IT" b="1" dirty="0" smtClean="0">
                <a:solidFill>
                  <a:srgbClr val="FFFF00"/>
                </a:solidFill>
              </a:rPr>
              <a:t> prendendo “forma”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UTENTE\Desktop\foto 1° inc continuità19\P10208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398506" cy="2664296"/>
          </a:xfrm>
          <a:prstGeom prst="rect">
            <a:avLst/>
          </a:prstGeom>
          <a:noFill/>
        </p:spPr>
      </p:pic>
      <p:pic>
        <p:nvPicPr>
          <p:cNvPr id="4099" name="Picture 3" descr="C:\Users\UTENTE\Desktop\foto 1° inc continuità19\P1020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3336371" cy="2646294"/>
          </a:xfrm>
          <a:prstGeom prst="rect">
            <a:avLst/>
          </a:prstGeom>
          <a:noFill/>
        </p:spPr>
      </p:pic>
      <p:pic>
        <p:nvPicPr>
          <p:cNvPr id="4100" name="Picture 4" descr="C:\Users\UTENTE\Desktop\foto 1° inc continuità19\P1020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221088"/>
            <a:ext cx="331236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Alcuni dei nostri lavori realizzati</a:t>
            </a:r>
            <a:endParaRPr lang="it-IT" b="1" dirty="0"/>
          </a:p>
        </p:txBody>
      </p:sp>
      <p:pic>
        <p:nvPicPr>
          <p:cNvPr id="5122" name="Picture 2" descr="C:\Users\UTENTE\Desktop\foto 1° inc continuità19\P1020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442329" cy="2581747"/>
          </a:xfrm>
          <a:prstGeom prst="rect">
            <a:avLst/>
          </a:prstGeom>
          <a:noFill/>
        </p:spPr>
      </p:pic>
      <p:pic>
        <p:nvPicPr>
          <p:cNvPr id="5123" name="Picture 3" descr="C:\Users\UTENTE\Desktop\foto 1° inc continuità19\P1020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552395" cy="2664296"/>
          </a:xfrm>
          <a:prstGeom prst="rect">
            <a:avLst/>
          </a:prstGeom>
          <a:noFill/>
        </p:spPr>
      </p:pic>
      <p:pic>
        <p:nvPicPr>
          <p:cNvPr id="5124" name="Picture 4" descr="C:\Users\UTENTE\Desktop\foto 1° inc continuità19\P1020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293096"/>
            <a:ext cx="3072341" cy="2304256"/>
          </a:xfrm>
          <a:prstGeom prst="rect">
            <a:avLst/>
          </a:prstGeom>
          <a:noFill/>
        </p:spPr>
      </p:pic>
      <p:pic>
        <p:nvPicPr>
          <p:cNvPr id="5125" name="Picture 5" descr="C:\Users\UTENTE\Desktop\foto 1° inc continuità19\P10208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293096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395</Words>
  <Application>Microsoft Office PowerPoint</Application>
  <PresentationFormat>Presentazione su schermo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LABORATORI IN CONTINUITA’ SCUOLA INFANZIA /1° PRIMARIA SANTA CATERINA</vt:lpstr>
      <vt:lpstr>1° incontro  IN SEMICERCHIO INSIEME BRAISTORMING</vt:lpstr>
      <vt:lpstr>    La maestra chiede: “ sapete bambini perché siamo qui insieme?” </vt:lpstr>
      <vt:lpstr>INSIEME…GUARDIAMO E LEGGIAMO IL LIBRO “IL GIARDINO DI MATISSE” </vt:lpstr>
      <vt:lpstr>ALLA LIM… ANDIAMO  AD OSSERVARE COME ALTRI ARTISTI HANNO “RAPPRESENTATO IL GIARDINO”</vt:lpstr>
      <vt:lpstr> Concludiamo… </vt:lpstr>
      <vt:lpstr>2° INCONTRO ricordiamo tutto del 1° incontro e poi a coppie… disegnamo il nostro “progetto”</vt:lpstr>
      <vt:lpstr>Le nostre idee…stanno prendendo “forma”</vt:lpstr>
      <vt:lpstr>Alcuni dei nostri lavori realizzati</vt:lpstr>
      <vt:lpstr>Tutte le nostre idee realizzate, le guardiamo e commentiamo  insieme quale sarà scelta?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 IN CONTINUITA’ SCUOLA INFANZIA /1° PRIMARIA SANTA CATERINA</dc:title>
  <dc:creator>UTENTE</dc:creator>
  <cp:lastModifiedBy>UTENTE</cp:lastModifiedBy>
  <cp:revision>10</cp:revision>
  <dcterms:created xsi:type="dcterms:W3CDTF">2019-06-26T14:50:58Z</dcterms:created>
  <dcterms:modified xsi:type="dcterms:W3CDTF">2019-07-05T09:46:25Z</dcterms:modified>
</cp:coreProperties>
</file>