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1A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B85B2-F2D4-49D8-A7A6-097802052906}" type="datetimeFigureOut">
              <a:rPr lang="it-IT" smtClean="0"/>
              <a:pPr/>
              <a:t>25/07/2017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661A9-1608-4C84-AD72-F9751AF190F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7776864" cy="1752600"/>
          </a:xfrm>
        </p:spPr>
        <p:txBody>
          <a:bodyPr>
            <a:normAutofit/>
          </a:bodyPr>
          <a:lstStyle/>
          <a:p>
            <a:r>
              <a:rPr lang="it-IT" sz="2000" b="1" dirty="0" smtClean="0">
                <a:solidFill>
                  <a:srgbClr val="341AF8"/>
                </a:solidFill>
              </a:rPr>
              <a:t>PROGETTO CONTINUITA’</a:t>
            </a:r>
          </a:p>
          <a:p>
            <a:r>
              <a:rPr lang="it-IT" sz="1400" b="1" dirty="0" smtClean="0">
                <a:solidFill>
                  <a:srgbClr val="341AF8"/>
                </a:solidFill>
              </a:rPr>
              <a:t>TUTTE LE INSEGNANTI DELL’ISTITUTO DELLA SCUOLA DELL’INFANZIA  E DELLE </a:t>
            </a:r>
            <a:r>
              <a:rPr lang="it-IT" sz="1400" b="1" dirty="0" smtClean="0">
                <a:solidFill>
                  <a:srgbClr val="341AF8"/>
                </a:solidFill>
              </a:rPr>
              <a:t>PRIME CLASSI </a:t>
            </a:r>
            <a:r>
              <a:rPr lang="it-IT" sz="1400" b="1" dirty="0" smtClean="0">
                <a:solidFill>
                  <a:srgbClr val="341AF8"/>
                </a:solidFill>
              </a:rPr>
              <a:t>DELLA SCUOLA PRIMARIA HANNO  CONDIVISO UN PERCORSO EDUCATIVO PER FAVORIRE UNA CONTINUITA’ METODOLOGICA E COSTRUIRE  UN LINGUAGGIO COMUNE  TRA I DUE ORDINI </a:t>
            </a:r>
            <a:r>
              <a:rPr lang="it-IT" sz="1400" b="1" dirty="0" err="1" smtClean="0">
                <a:solidFill>
                  <a:srgbClr val="341AF8"/>
                </a:solidFill>
              </a:rPr>
              <a:t>DI</a:t>
            </a:r>
            <a:r>
              <a:rPr lang="it-IT" sz="1400" b="1" dirty="0" smtClean="0">
                <a:solidFill>
                  <a:srgbClr val="341AF8"/>
                </a:solidFill>
              </a:rPr>
              <a:t> SCUOLA. </a:t>
            </a:r>
            <a:endParaRPr lang="it-IT" sz="1400" b="1" dirty="0">
              <a:solidFill>
                <a:srgbClr val="341AF8"/>
              </a:solidFill>
            </a:endParaRPr>
          </a:p>
        </p:txBody>
      </p:sp>
      <p:pic>
        <p:nvPicPr>
          <p:cNvPr id="4" name="Immagine 3" descr="G:\DCIM\101_PANA\P10109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2992507" cy="217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9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061221" cy="229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ultime da salvare\P10109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933056"/>
            <a:ext cx="3312368" cy="2484276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107504" y="3501008"/>
            <a:ext cx="4464496" cy="1600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“La costruzione del curricolo </a:t>
            </a:r>
            <a:r>
              <a:rPr lang="it-IT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è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il processo attraverso il quale si sviluppano e si</a:t>
            </a:r>
            <a:endParaRPr lang="it-IT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organizzano:</a:t>
            </a:r>
            <a:endParaRPr lang="it-IT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ricerca e l</a:t>
            </a:r>
            <a:r>
              <a:rPr lang="it-IT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’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innovazione didattica.</a:t>
            </a:r>
            <a:endParaRPr lang="it-IT" sz="1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curricolo si delinea con particolare attenzione alla continuit</a:t>
            </a:r>
            <a:r>
              <a:rPr lang="it-IT" sz="14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à</a:t>
            </a: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del processo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educativo dai 3 ai 14 </a:t>
            </a:r>
            <a:r>
              <a:rPr lang="it-IT" sz="1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anni…</a:t>
            </a:r>
            <a:r>
              <a:rPr lang="it-IT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683568" y="5301208"/>
            <a:ext cx="410445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/>
              <a:t>La storia “Il leone che non sapeva scrivere” di Martin </a:t>
            </a:r>
            <a:r>
              <a:rPr lang="it-IT" sz="1600" dirty="0" err="1" smtClean="0"/>
              <a:t>Baltscheit</a:t>
            </a:r>
            <a:r>
              <a:rPr lang="it-IT" sz="1600" dirty="0" smtClean="0"/>
              <a:t> e Marc </a:t>
            </a:r>
            <a:r>
              <a:rPr lang="it-IT" sz="1600" dirty="0" err="1" smtClean="0"/>
              <a:t>Boutovant</a:t>
            </a:r>
            <a:r>
              <a:rPr lang="it-IT" sz="1600" dirty="0" smtClean="0"/>
              <a:t> è stata lo strumento che ha permesso ai bambini di riflettere sull’importanza dell’imparare a scrivere e leggere.</a:t>
            </a:r>
            <a:endParaRPr lang="it-IT" sz="16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004048" y="5877272"/>
            <a:ext cx="3456384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41AF8"/>
                </a:solidFill>
              </a:rPr>
              <a:t>RACCOGLIAMO LE NOSTRE </a:t>
            </a:r>
            <a:r>
              <a:rPr lang="it-IT" sz="1600" b="1" dirty="0" err="1" smtClean="0">
                <a:solidFill>
                  <a:srgbClr val="341AF8"/>
                </a:solidFill>
              </a:rPr>
              <a:t>IDEE…E</a:t>
            </a:r>
            <a:r>
              <a:rPr lang="it-IT" sz="1600" b="1" dirty="0" smtClean="0">
                <a:solidFill>
                  <a:srgbClr val="341AF8"/>
                </a:solidFill>
              </a:rPr>
              <a:t>’ IMPORTANTE SAPER  LEGGERE E </a:t>
            </a:r>
            <a:r>
              <a:rPr lang="it-IT" sz="1600" b="1" dirty="0" err="1" smtClean="0">
                <a:solidFill>
                  <a:srgbClr val="341AF8"/>
                </a:solidFill>
              </a:rPr>
              <a:t>SCRIVERE…PERCHE</a:t>
            </a:r>
            <a:r>
              <a:rPr lang="it-IT" sz="1600" b="1" smtClean="0">
                <a:solidFill>
                  <a:srgbClr val="341AF8"/>
                </a:solidFill>
              </a:rPr>
              <a:t>’?</a:t>
            </a:r>
            <a:endParaRPr lang="it-IT" sz="1600" b="1" dirty="0">
              <a:solidFill>
                <a:srgbClr val="341AF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G:\DCIM\101_PANA\P10109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24036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G:\DCIM\101_PANA\P101099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692696"/>
            <a:ext cx="305214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F:\ultime da salvare\P10109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672" y="692696"/>
            <a:ext cx="2952328" cy="2376264"/>
          </a:xfrm>
          <a:prstGeom prst="rect">
            <a:avLst/>
          </a:prstGeom>
          <a:noFill/>
        </p:spPr>
      </p:pic>
      <p:sp>
        <p:nvSpPr>
          <p:cNvPr id="7" name="CasellaDiTesto 6"/>
          <p:cNvSpPr txBox="1"/>
          <p:nvPr/>
        </p:nvSpPr>
        <p:spPr>
          <a:xfrm>
            <a:off x="323528" y="332656"/>
            <a:ext cx="3816424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IL LIBRO SI </a:t>
            </a:r>
            <a:r>
              <a:rPr lang="it-IT" b="1" dirty="0" err="1" smtClean="0"/>
              <a:t>APRE…E</a:t>
            </a:r>
            <a:r>
              <a:rPr lang="it-IT" b="1" dirty="0" smtClean="0"/>
              <a:t> LA LETTURA HA </a:t>
            </a:r>
            <a:r>
              <a:rPr lang="it-IT" b="1" dirty="0" err="1" smtClean="0"/>
              <a:t>INIZIO…E</a:t>
            </a:r>
            <a:r>
              <a:rPr lang="it-IT" b="1" dirty="0" smtClean="0"/>
              <a:t>’ PROPRIO EMOZIONANTE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707904" y="3068960"/>
            <a:ext cx="53285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41AF8"/>
                </a:solidFill>
              </a:rPr>
              <a:t>INSIEME AL LAVORO PER COSTRUIRE LA COPERTINA DEL NOSTRO </a:t>
            </a:r>
            <a:r>
              <a:rPr lang="it-IT" b="1" dirty="0" err="1" smtClean="0">
                <a:solidFill>
                  <a:srgbClr val="341AF8"/>
                </a:solidFill>
              </a:rPr>
              <a:t>LIBRO…UN</a:t>
            </a:r>
            <a:r>
              <a:rPr lang="it-IT" b="1" dirty="0" smtClean="0">
                <a:solidFill>
                  <a:srgbClr val="341AF8"/>
                </a:solidFill>
              </a:rPr>
              <a:t> BEL LEONE!!!</a:t>
            </a:r>
            <a:endParaRPr lang="it-IT" b="1" dirty="0">
              <a:solidFill>
                <a:srgbClr val="341AF8"/>
              </a:solidFill>
            </a:endParaRPr>
          </a:p>
        </p:txBody>
      </p:sp>
      <p:pic>
        <p:nvPicPr>
          <p:cNvPr id="9" name="Immagine 8" descr="F:\ultime da salvare\P10201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3312368" cy="24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815408" y="3068960"/>
            <a:ext cx="5328592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41AF8"/>
                </a:solidFill>
              </a:rPr>
              <a:t>INSIEME AL </a:t>
            </a:r>
            <a:r>
              <a:rPr lang="it-IT" b="1" dirty="0" err="1" smtClean="0">
                <a:solidFill>
                  <a:srgbClr val="341AF8"/>
                </a:solidFill>
              </a:rPr>
              <a:t>LAVORO…</a:t>
            </a:r>
            <a:r>
              <a:rPr lang="it-IT" b="1" dirty="0" smtClean="0">
                <a:solidFill>
                  <a:srgbClr val="341AF8"/>
                </a:solidFill>
              </a:rPr>
              <a:t> PER COSTRUIRE LA COPERTINA DEL NOSTRO </a:t>
            </a:r>
            <a:r>
              <a:rPr lang="it-IT" b="1" dirty="0" err="1" smtClean="0">
                <a:solidFill>
                  <a:srgbClr val="341AF8"/>
                </a:solidFill>
              </a:rPr>
              <a:t>LIBRO…UN</a:t>
            </a:r>
            <a:r>
              <a:rPr lang="it-IT" b="1" dirty="0" smtClean="0">
                <a:solidFill>
                  <a:srgbClr val="341AF8"/>
                </a:solidFill>
              </a:rPr>
              <a:t> BEL LEONE!!!</a:t>
            </a:r>
            <a:endParaRPr lang="it-IT" b="1" dirty="0">
              <a:solidFill>
                <a:srgbClr val="341AF8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23528" y="5733256"/>
            <a:ext cx="331236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341AF8"/>
                </a:solidFill>
              </a:rPr>
              <a:t>ALLA LIM GUARDIAMO ED ASCOLTIAMO</a:t>
            </a:r>
          </a:p>
          <a:p>
            <a:pPr algn="ctr"/>
            <a:r>
              <a:rPr lang="it-IT" b="1" dirty="0" smtClean="0">
                <a:solidFill>
                  <a:srgbClr val="341AF8"/>
                </a:solidFill>
              </a:rPr>
              <a:t> LA STORIA</a:t>
            </a:r>
            <a:endParaRPr lang="it-IT" b="1" dirty="0">
              <a:solidFill>
                <a:srgbClr val="341AF8"/>
              </a:solidFill>
            </a:endParaRPr>
          </a:p>
        </p:txBody>
      </p:sp>
      <p:pic>
        <p:nvPicPr>
          <p:cNvPr id="13" name="Immagine 12" descr="F:\ultime da salvare\P102016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016" y="3789040"/>
            <a:ext cx="3096344" cy="22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4572000" y="5934670"/>
            <a:ext cx="4104456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341AF8"/>
                </a:solidFill>
              </a:rPr>
              <a:t>SCEGLIAMO POI UNA CARTA-ANIMALE E </a:t>
            </a:r>
            <a:r>
              <a:rPr lang="it-IT" sz="1400" b="1" dirty="0" err="1" smtClean="0">
                <a:solidFill>
                  <a:srgbClr val="341AF8"/>
                </a:solidFill>
              </a:rPr>
              <a:t>INSIEME…</a:t>
            </a:r>
            <a:r>
              <a:rPr lang="it-IT" sz="1400" b="1" dirty="0" smtClean="0">
                <a:solidFill>
                  <a:srgbClr val="341AF8"/>
                </a:solidFill>
              </a:rPr>
              <a:t> IL GIOCO DEL “FORMAPAROLE” CHI </a:t>
            </a:r>
            <a:r>
              <a:rPr lang="it-IT" sz="1400" b="1" dirty="0" err="1" smtClean="0">
                <a:solidFill>
                  <a:srgbClr val="341AF8"/>
                </a:solidFill>
              </a:rPr>
              <a:t>HA…</a:t>
            </a:r>
            <a:r>
              <a:rPr lang="it-IT" sz="1400" b="1" dirty="0" smtClean="0">
                <a:solidFill>
                  <a:srgbClr val="341AF8"/>
                </a:solidFill>
              </a:rPr>
              <a:t> ( mettiamo insieme i pezzi del nome del proprio animale)</a:t>
            </a:r>
            <a:endParaRPr lang="it-IT" sz="1400" b="1" dirty="0">
              <a:solidFill>
                <a:srgbClr val="341AF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F:\ultime da salvare\P10201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2924175" cy="219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F:\ultime da salvare\P10201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60648"/>
            <a:ext cx="26193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F:\ultime da salvare\P102017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60648"/>
            <a:ext cx="288032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/>
          <p:cNvSpPr txBox="1"/>
          <p:nvPr/>
        </p:nvSpPr>
        <p:spPr>
          <a:xfrm>
            <a:off x="0" y="5589240"/>
            <a:ext cx="48600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341AF8"/>
                </a:solidFill>
              </a:rPr>
              <a:t>Poi ognuno di noi gioca a mettere la lettera che manca, </a:t>
            </a:r>
          </a:p>
          <a:p>
            <a:pPr algn="ctr"/>
            <a:r>
              <a:rPr lang="it-IT" sz="1600" b="1" dirty="0" smtClean="0">
                <a:solidFill>
                  <a:srgbClr val="341AF8"/>
                </a:solidFill>
              </a:rPr>
              <a:t>per formare il nome di tutti gli animali della storia </a:t>
            </a:r>
            <a:r>
              <a:rPr lang="it-IT" sz="1600" b="1" dirty="0" err="1" smtClean="0">
                <a:solidFill>
                  <a:srgbClr val="341AF8"/>
                </a:solidFill>
              </a:rPr>
              <a:t>e…</a:t>
            </a:r>
            <a:endParaRPr lang="it-IT" sz="1600" b="1" dirty="0">
              <a:solidFill>
                <a:srgbClr val="341AF8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36096" y="594928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Laboratorio svolto dalla sezione A e classe 1°C di Santa Caterina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491880" y="2132856"/>
            <a:ext cx="5328592" cy="58477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 smtClean="0">
                <a:solidFill>
                  <a:srgbClr val="FFFF00"/>
                </a:solidFill>
              </a:rPr>
              <a:t>…ECCO</a:t>
            </a:r>
            <a:r>
              <a:rPr lang="it-IT" sz="1600" dirty="0" smtClean="0">
                <a:solidFill>
                  <a:srgbClr val="FFFF00"/>
                </a:solidFill>
              </a:rPr>
              <a:t> HO MESSO UN </a:t>
            </a:r>
            <a:r>
              <a:rPr lang="it-IT" sz="1600" dirty="0" err="1" smtClean="0">
                <a:solidFill>
                  <a:srgbClr val="FFFF00"/>
                </a:solidFill>
              </a:rPr>
              <a:t>PEZZO…TOIO…MI</a:t>
            </a:r>
            <a:r>
              <a:rPr lang="it-IT" sz="1600" dirty="0" smtClean="0">
                <a:solidFill>
                  <a:srgbClr val="FFFF00"/>
                </a:solidFill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</a:rPr>
              <a:t>MANCA…AVVOL…E</a:t>
            </a:r>
            <a:r>
              <a:rPr lang="it-IT" sz="1600" dirty="0" smtClean="0">
                <a:solidFill>
                  <a:srgbClr val="FFFF00"/>
                </a:solidFill>
              </a:rPr>
              <a:t> IO  HO MESSO </a:t>
            </a:r>
            <a:r>
              <a:rPr lang="it-IT" sz="1600" dirty="0" err="1" smtClean="0">
                <a:solidFill>
                  <a:srgbClr val="FFFF00"/>
                </a:solidFill>
              </a:rPr>
              <a:t>LEO…MI</a:t>
            </a:r>
            <a:r>
              <a:rPr lang="it-IT" sz="1600" dirty="0" smtClean="0">
                <a:solidFill>
                  <a:srgbClr val="FFFF00"/>
                </a:solidFill>
              </a:rPr>
              <a:t> </a:t>
            </a:r>
            <a:r>
              <a:rPr lang="it-IT" sz="1600" dirty="0" err="1" smtClean="0">
                <a:solidFill>
                  <a:srgbClr val="FFFF00"/>
                </a:solidFill>
              </a:rPr>
              <a:t>MANCA…NE…</a:t>
            </a:r>
            <a:endParaRPr lang="it-IT" sz="1600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UTENTE\Desktop\Nuova cartella\IMG-20170724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068960"/>
            <a:ext cx="1800200" cy="2419790"/>
          </a:xfrm>
          <a:prstGeom prst="rect">
            <a:avLst/>
          </a:prstGeom>
          <a:noFill/>
        </p:spPr>
      </p:pic>
      <p:pic>
        <p:nvPicPr>
          <p:cNvPr id="1027" name="Picture 3" descr="C:\Users\UTENTE\Desktop\Nuova cartella\IMG-20170724-WA00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3068960"/>
            <a:ext cx="1872208" cy="2397283"/>
          </a:xfrm>
          <a:prstGeom prst="rect">
            <a:avLst/>
          </a:prstGeom>
          <a:noFill/>
        </p:spPr>
      </p:pic>
      <p:pic>
        <p:nvPicPr>
          <p:cNvPr id="1028" name="Picture 4" descr="C:\Users\UTENTE\Desktop\Nuova cartella\IMG-20170724-WA0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2780928"/>
            <a:ext cx="1872208" cy="2448272"/>
          </a:xfrm>
          <a:prstGeom prst="rect">
            <a:avLst/>
          </a:prstGeom>
          <a:noFill/>
        </p:spPr>
      </p:pic>
      <p:sp>
        <p:nvSpPr>
          <p:cNvPr id="13" name="CasellaDiTesto 12"/>
          <p:cNvSpPr txBox="1"/>
          <p:nvPr/>
        </p:nvSpPr>
        <p:spPr>
          <a:xfrm>
            <a:off x="7308304" y="3068960"/>
            <a:ext cx="1656184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rgbClr val="341AF8"/>
                </a:solidFill>
              </a:rPr>
              <a:t>…Costruisce</a:t>
            </a:r>
            <a:r>
              <a:rPr lang="it-IT" b="1" dirty="0" smtClean="0">
                <a:solidFill>
                  <a:srgbClr val="341AF8"/>
                </a:solidFill>
              </a:rPr>
              <a:t> la propria maschera da leone.</a:t>
            </a:r>
            <a:endParaRPr lang="it-IT" b="1" dirty="0">
              <a:solidFill>
                <a:srgbClr val="341AF8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256</Words>
  <Application>Microsoft Office PowerPoint</Application>
  <PresentationFormat>Presentazione su schermo (4:3)</PresentationFormat>
  <Paragraphs>20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Diapositiva 1</vt:lpstr>
      <vt:lpstr>Diapositiva 2</vt:lpstr>
      <vt:lpstr>Diapositiva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13</cp:revision>
  <dcterms:created xsi:type="dcterms:W3CDTF">2017-07-21T14:24:50Z</dcterms:created>
  <dcterms:modified xsi:type="dcterms:W3CDTF">2017-07-25T20:09:52Z</dcterms:modified>
</cp:coreProperties>
</file>