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FF3300"/>
    <a:srgbClr val="0A0C6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8FE7-0051-4771-ADF1-948CF6DB655E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E1AC-3A96-4253-B627-A81ABD934BE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8FE7-0051-4771-ADF1-948CF6DB655E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E1AC-3A96-4253-B627-A81ABD934BE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8FE7-0051-4771-ADF1-948CF6DB655E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E1AC-3A96-4253-B627-A81ABD934BE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8FE7-0051-4771-ADF1-948CF6DB655E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E1AC-3A96-4253-B627-A81ABD934BE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8FE7-0051-4771-ADF1-948CF6DB655E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E1AC-3A96-4253-B627-A81ABD934BE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8FE7-0051-4771-ADF1-948CF6DB655E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E1AC-3A96-4253-B627-A81ABD934BE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8FE7-0051-4771-ADF1-948CF6DB655E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E1AC-3A96-4253-B627-A81ABD934BE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8FE7-0051-4771-ADF1-948CF6DB655E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E1AC-3A96-4253-B627-A81ABD934BE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8FE7-0051-4771-ADF1-948CF6DB655E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E1AC-3A96-4253-B627-A81ABD934BE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8FE7-0051-4771-ADF1-948CF6DB655E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E1AC-3A96-4253-B627-A81ABD934BE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8FE7-0051-4771-ADF1-948CF6DB655E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E1AC-3A96-4253-B627-A81ABD934BE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48FE7-0051-4771-ADF1-948CF6DB655E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3E1AC-3A96-4253-B627-A81ABD934BE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7992888" cy="259228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b="1" dirty="0" smtClean="0">
                <a:solidFill>
                  <a:srgbClr val="0000FF"/>
                </a:solidFill>
              </a:rPr>
              <a:t>PROGETTO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b="1" dirty="0" smtClean="0">
                <a:solidFill>
                  <a:srgbClr val="FF0000"/>
                </a:solidFill>
              </a:rPr>
              <a:t>GENITORI-SCUOLA “INSIEME</a:t>
            </a:r>
            <a:r>
              <a:rPr lang="it-IT" b="1" dirty="0" smtClean="0">
                <a:solidFill>
                  <a:srgbClr val="FF0000"/>
                </a:solidFill>
              </a:rPr>
              <a:t>”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3600" b="1" dirty="0" smtClean="0">
                <a:solidFill>
                  <a:srgbClr val="0000FF"/>
                </a:solidFill>
              </a:rPr>
              <a:t>anno scolastico 2015/16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2200" b="1" dirty="0" smtClean="0"/>
              <a:t>genitori della scuola infanzia-insegnante </a:t>
            </a:r>
            <a:r>
              <a:rPr lang="it-IT" sz="2200" b="1" dirty="0" smtClean="0"/>
              <a:t>coordinatrice Falchi </a:t>
            </a:r>
            <a:r>
              <a:rPr lang="it-IT" sz="2200" b="1" dirty="0" err="1" smtClean="0"/>
              <a:t>Tiziana-psicologa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Felicioli</a:t>
            </a:r>
            <a:r>
              <a:rPr lang="it-IT" sz="2200" b="1" smtClean="0"/>
              <a:t> Martina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5536" y="2996952"/>
            <a:ext cx="8064896" cy="331236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it-IT" sz="36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Il progetto </a:t>
            </a:r>
            <a:r>
              <a:rPr lang="it-IT" sz="36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nasce dalla convinzione che la prevenzione sia la </a:t>
            </a:r>
            <a:r>
              <a:rPr lang="it-IT" sz="36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modalita’</a:t>
            </a:r>
            <a:r>
              <a:rPr lang="it-IT" sz="36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it-IT" sz="36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piu’</a:t>
            </a:r>
            <a:r>
              <a:rPr lang="it-IT" sz="36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efficace </a:t>
            </a:r>
            <a:r>
              <a:rPr lang="it-IT" sz="36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per intervenire sui principali disagi </a:t>
            </a:r>
            <a:r>
              <a:rPr lang="it-IT" sz="36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educativi che si riscontrano negli alunni</a:t>
            </a:r>
            <a:endParaRPr lang="it-IT" sz="36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it-IT" sz="7200" b="1" dirty="0" smtClean="0">
                <a:solidFill>
                  <a:srgbClr val="0000FF"/>
                </a:solidFill>
              </a:rPr>
              <a:t>Obiettivi</a:t>
            </a:r>
            <a:endParaRPr lang="it-IT" sz="7200" b="1" dirty="0">
              <a:solidFill>
                <a:srgbClr val="0000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</a:t>
            </a:r>
            <a:r>
              <a:rPr lang="it-IT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ar </a:t>
            </a:r>
            <a:r>
              <a:rPr lang="it-IT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vita a delle proposte strutturate che possano accompagnare e sostenere i genitori nell’importante compito educativo durante tutto l’anno </a:t>
            </a:r>
            <a:r>
              <a:rPr lang="it-IT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scolastico;</a:t>
            </a:r>
            <a:r>
              <a:rPr lang="it-IT" b="1" dirty="0" smtClean="0">
                <a:latin typeface="Aharoni" pitchFamily="2" charset="-79"/>
                <a:cs typeface="Aharoni" pitchFamily="2" charset="-79"/>
              </a:rPr>
              <a:t> </a:t>
            </a:r>
          </a:p>
          <a:p>
            <a:pPr algn="ctr"/>
            <a:r>
              <a:rPr lang="it-IT" b="1" dirty="0" smtClean="0">
                <a:solidFill>
                  <a:srgbClr val="0000FF"/>
                </a:solidFill>
                <a:latin typeface="Baskerville Old Face" pitchFamily="18" charset="0"/>
                <a:cs typeface="Aharoni" pitchFamily="2" charset="-79"/>
              </a:rPr>
              <a:t>Fornire </a:t>
            </a:r>
            <a:r>
              <a:rPr lang="it-IT" b="1" dirty="0">
                <a:solidFill>
                  <a:srgbClr val="0000FF"/>
                </a:solidFill>
                <a:latin typeface="Baskerville Old Face" pitchFamily="18" charset="0"/>
                <a:cs typeface="Aharoni" pitchFamily="2" charset="-79"/>
              </a:rPr>
              <a:t>le informazioni e le occasioni </a:t>
            </a:r>
            <a:r>
              <a:rPr lang="it-IT" b="1" dirty="0" err="1" smtClean="0">
                <a:solidFill>
                  <a:srgbClr val="0000FF"/>
                </a:solidFill>
                <a:latin typeface="Baskerville Old Face" pitchFamily="18" charset="0"/>
                <a:cs typeface="Aharoni" pitchFamily="2" charset="-79"/>
              </a:rPr>
              <a:t>affinchè</a:t>
            </a:r>
            <a:r>
              <a:rPr lang="it-IT" b="1" dirty="0" smtClean="0">
                <a:solidFill>
                  <a:srgbClr val="0000FF"/>
                </a:solidFill>
                <a:latin typeface="Baskerville Old Face" pitchFamily="18" charset="0"/>
                <a:cs typeface="Aharoni" pitchFamily="2" charset="-79"/>
              </a:rPr>
              <a:t> </a:t>
            </a:r>
            <a:r>
              <a:rPr lang="it-IT" b="1" dirty="0">
                <a:solidFill>
                  <a:srgbClr val="0000FF"/>
                </a:solidFill>
                <a:latin typeface="Baskerville Old Face" pitchFamily="18" charset="0"/>
                <a:cs typeface="Aharoni" pitchFamily="2" charset="-79"/>
              </a:rPr>
              <a:t>genitori, insegnanti e psicologa possano sentirsi parte della stessa squadra e cooperare nell’intento comune di sostenere il benessere di figli/alunni</a:t>
            </a:r>
            <a:r>
              <a:rPr lang="it-IT" b="1" dirty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it-IT" sz="4000" b="1" dirty="0" smtClean="0">
                <a:solidFill>
                  <a:srgbClr val="FF0000"/>
                </a:solidFill>
              </a:rPr>
              <a:t>PROGRAMMA </a:t>
            </a:r>
            <a:r>
              <a:rPr lang="it-IT" sz="4000" b="1" dirty="0" err="1" smtClean="0">
                <a:solidFill>
                  <a:srgbClr val="FF0000"/>
                </a:solidFill>
              </a:rPr>
              <a:t>DI</a:t>
            </a:r>
            <a:r>
              <a:rPr lang="it-IT" sz="4000" b="1" dirty="0" smtClean="0">
                <a:solidFill>
                  <a:srgbClr val="FF0000"/>
                </a:solidFill>
              </a:rPr>
              <a:t> INTERVENTO</a:t>
            </a:r>
            <a:r>
              <a:rPr lang="it-IT" sz="4000" b="1" dirty="0" smtClean="0"/>
              <a:t/>
            </a:r>
            <a:br>
              <a:rPr lang="it-IT" sz="4000" b="1" dirty="0" smtClean="0"/>
            </a:br>
            <a:r>
              <a:rPr lang="it-IT" b="1" dirty="0" smtClean="0">
                <a:solidFill>
                  <a:srgbClr val="FF0000"/>
                </a:solidFill>
              </a:rPr>
              <a:t>IL CIRCOLO DELLA SICUREZZA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853136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it-IT" sz="2800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Si basa su oltre cinquant’anni di ricerca nel campo dell’attaccamento, allo scopo di indagare e garantire la “sicurezza” della relazione tra genitori e figli e di sostenere le funzioni genitoriali. Il percorso di </a:t>
            </a:r>
            <a:r>
              <a:rPr lang="it-IT" sz="2800" dirty="0" err="1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psicoeducazione</a:t>
            </a:r>
            <a:r>
              <a:rPr lang="it-IT" sz="2800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 che si propone e’ focalizzato sulla relazione che si instaura tra genitori e figli con l’obiettivo di offrire una mappa dell’importanza dello “stare con” (che e’ innato in ognuno di noi) e aiutarli a trovare la propria strada.</a:t>
            </a:r>
            <a:endParaRPr lang="it-IT" sz="2800" dirty="0">
              <a:solidFill>
                <a:srgbClr val="0000FF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51702" t="20743" r="4779" b="24149"/>
          <a:stretch/>
        </p:blipFill>
        <p:spPr bwMode="auto">
          <a:xfrm>
            <a:off x="539552" y="476672"/>
            <a:ext cx="8280920" cy="5832648"/>
          </a:xfrm>
          <a:prstGeom prst="rect">
            <a:avLst/>
          </a:prstGeom>
          <a:ln w="57150">
            <a:solidFill>
              <a:srgbClr val="0000FF"/>
            </a:solidFill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ENTE\Desktop\foto per doc lettura\P10207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3600400" cy="2664296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</p:pic>
      <p:pic>
        <p:nvPicPr>
          <p:cNvPr id="1027" name="Picture 3" descr="C:\Users\UTENTE\Desktop\foto per doc lettura\P10207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766704" y="-10468544"/>
            <a:ext cx="16581438" cy="12436476"/>
          </a:xfrm>
          <a:prstGeom prst="rect">
            <a:avLst/>
          </a:prstGeom>
          <a:noFill/>
        </p:spPr>
      </p:pic>
      <p:pic>
        <p:nvPicPr>
          <p:cNvPr id="1028" name="Picture 4" descr="C:\Users\UTENTE\Desktop\foto per doc lettura\P10207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32656"/>
            <a:ext cx="3744416" cy="27363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1029" name="Picture 5" descr="C:\Users\UTENTE\Desktop\foto per doc lettura\P10207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5" y="3356992"/>
            <a:ext cx="3714097" cy="288032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1030" name="Picture 6" descr="C:\Users\UTENTE\Desktop\foto per doc lettura\P10208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356992"/>
            <a:ext cx="3960440" cy="280831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57592" cy="1440160"/>
          </a:xfrm>
        </p:spPr>
        <p:txBody>
          <a:bodyPr>
            <a:normAutofit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332656"/>
            <a:ext cx="8964488" cy="619268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Il percorso si sta svolgendo </a:t>
            </a:r>
            <a:r>
              <a:rPr lang="it-IT" b="1" dirty="0">
                <a:solidFill>
                  <a:srgbClr val="FF0000"/>
                </a:solidFill>
              </a:rPr>
              <a:t>attraverso 8 incontri durante i quali i genitori </a:t>
            </a:r>
            <a:r>
              <a:rPr lang="it-IT" b="1" dirty="0" smtClean="0">
                <a:solidFill>
                  <a:srgbClr val="FF0000"/>
                </a:solidFill>
              </a:rPr>
              <a:t>affrontano </a:t>
            </a:r>
            <a:r>
              <a:rPr lang="it-IT" b="1" dirty="0">
                <a:solidFill>
                  <a:srgbClr val="FF0000"/>
                </a:solidFill>
              </a:rPr>
              <a:t>argomenti importanti per comprendere meglio l’esigenza del bambino e fornire così una risposta adeguata alle sue richieste. </a:t>
            </a:r>
          </a:p>
          <a:p>
            <a:pPr algn="ctr"/>
            <a:r>
              <a:rPr lang="it-IT" b="1" dirty="0">
                <a:solidFill>
                  <a:srgbClr val="0000FF"/>
                </a:solidFill>
              </a:rPr>
              <a:t>Attraverso l’ausilio di brevi filmati, </a:t>
            </a:r>
            <a:r>
              <a:rPr lang="it-IT" b="1" dirty="0" smtClean="0">
                <a:solidFill>
                  <a:srgbClr val="0000FF"/>
                </a:solidFill>
              </a:rPr>
              <a:t>vengono </a:t>
            </a:r>
            <a:r>
              <a:rPr lang="it-IT" b="1" dirty="0">
                <a:solidFill>
                  <a:srgbClr val="0000FF"/>
                </a:solidFill>
              </a:rPr>
              <a:t>presentati esempi di interazione genitore-figlio sia funzionali che disfunzionali che meglio </a:t>
            </a:r>
            <a:r>
              <a:rPr lang="it-IT" b="1" dirty="0" smtClean="0">
                <a:solidFill>
                  <a:srgbClr val="0000FF"/>
                </a:solidFill>
              </a:rPr>
              <a:t>permettono </a:t>
            </a:r>
            <a:r>
              <a:rPr lang="it-IT" b="1" dirty="0">
                <a:solidFill>
                  <a:srgbClr val="0000FF"/>
                </a:solidFill>
              </a:rPr>
              <a:t>al genitore l’identificazione di alcuni pattern. </a:t>
            </a:r>
          </a:p>
          <a:p>
            <a:pPr algn="ctr"/>
            <a:r>
              <a:rPr lang="it-IT" b="1" dirty="0">
                <a:solidFill>
                  <a:srgbClr val="FF0000"/>
                </a:solidFill>
              </a:rPr>
              <a:t>Attraverso l’utilizzo di schemi semplificati si </a:t>
            </a:r>
            <a:r>
              <a:rPr lang="it-IT" b="1" dirty="0" smtClean="0">
                <a:solidFill>
                  <a:srgbClr val="FF0000"/>
                </a:solidFill>
              </a:rPr>
              <a:t>possono </a:t>
            </a:r>
            <a:r>
              <a:rPr lang="it-IT" b="1" dirty="0">
                <a:solidFill>
                  <a:srgbClr val="FF0000"/>
                </a:solidFill>
              </a:rPr>
              <a:t>comprendere gli effetti salutari di un </a:t>
            </a:r>
            <a:r>
              <a:rPr lang="it-IT" b="1" dirty="0" err="1">
                <a:solidFill>
                  <a:srgbClr val="FF0000"/>
                </a:solidFill>
              </a:rPr>
              <a:t>accudimento</a:t>
            </a:r>
            <a:r>
              <a:rPr lang="it-IT" b="1" dirty="0">
                <a:solidFill>
                  <a:srgbClr val="FF0000"/>
                </a:solidFill>
              </a:rPr>
              <a:t> sensibile ai bisogni del bambino</a:t>
            </a:r>
            <a:r>
              <a:rPr lang="it-IT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TENTE\Desktop\foto per doc lettura\P10207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3720490" cy="2790456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2051" name="Picture 3" descr="C:\Users\UTENTE\Desktop\foto per doc lettura\P10208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76672"/>
            <a:ext cx="4029946" cy="3022556"/>
          </a:xfrm>
          <a:prstGeom prst="rect">
            <a:avLst/>
          </a:prstGeom>
          <a:noFill/>
          <a:ln w="76200">
            <a:solidFill>
              <a:srgbClr val="FF3300"/>
            </a:solidFill>
          </a:ln>
        </p:spPr>
      </p:pic>
      <p:pic>
        <p:nvPicPr>
          <p:cNvPr id="2052" name="Picture 4" descr="C:\Users\UTENTE\Desktop\foto per doc lettura\P10208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429000"/>
            <a:ext cx="3672408" cy="2754394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</p:pic>
      <p:pic>
        <p:nvPicPr>
          <p:cNvPr id="2053" name="Picture 5" descr="C:\Users\UTENTE\Desktop\foto per doc lettura\P10207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717032"/>
            <a:ext cx="3672638" cy="2754567"/>
          </a:xfrm>
          <a:prstGeom prst="rect">
            <a:avLst/>
          </a:prstGeom>
          <a:noFill/>
          <a:ln w="76200">
            <a:solidFill>
              <a:srgbClr val="0000FF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67</TotalTime>
  <Words>241</Words>
  <Application>Microsoft Office PowerPoint</Application>
  <PresentationFormat>Presentazione su schermo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 PROGETTO GENITORI-SCUOLA “INSIEME” anno scolastico 2015/16 genitori della scuola infanzia-insegnante coordinatrice Falchi Tiziana-psicologa Felicioli Martina </vt:lpstr>
      <vt:lpstr>Obiettivi</vt:lpstr>
      <vt:lpstr>PROGRAMMA DI INTERVENTO IL CIRCOLO DELLA SICUREZZA</vt:lpstr>
      <vt:lpstr>Diapositiva 4</vt:lpstr>
      <vt:lpstr>Diapositiva 5</vt:lpstr>
      <vt:lpstr> 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GENITORI-SCUOLA “INSIEME” genitori della scuola infanzia-insegnante coordinatrice-psicologa</dc:title>
  <dc:creator>UTENTE</dc:creator>
  <cp:lastModifiedBy>UTENTE</cp:lastModifiedBy>
  <cp:revision>10</cp:revision>
  <dcterms:created xsi:type="dcterms:W3CDTF">2016-02-03T08:16:55Z</dcterms:created>
  <dcterms:modified xsi:type="dcterms:W3CDTF">2016-05-25T17:20:12Z</dcterms:modified>
</cp:coreProperties>
</file>