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D539-32C6-4E6E-B280-C772C2183829}" type="datetimeFigureOut">
              <a:rPr lang="it-IT" smtClean="0"/>
              <a:pPr/>
              <a:t>11/04/2016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FAAB-1507-4C8E-91B7-C12CFAE61A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D539-32C6-4E6E-B280-C772C2183829}" type="datetimeFigureOut">
              <a:rPr lang="it-IT" smtClean="0"/>
              <a:pPr/>
              <a:t>11/04/2016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FAAB-1507-4C8E-91B7-C12CFAE61A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D539-32C6-4E6E-B280-C772C2183829}" type="datetimeFigureOut">
              <a:rPr lang="it-IT" smtClean="0"/>
              <a:pPr/>
              <a:t>11/04/2016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FAAB-1507-4C8E-91B7-C12CFAE61A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D539-32C6-4E6E-B280-C772C2183829}" type="datetimeFigureOut">
              <a:rPr lang="it-IT" smtClean="0"/>
              <a:pPr/>
              <a:t>11/04/2016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FAAB-1507-4C8E-91B7-C12CFAE61A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D539-32C6-4E6E-B280-C772C2183829}" type="datetimeFigureOut">
              <a:rPr lang="it-IT" smtClean="0"/>
              <a:pPr/>
              <a:t>11/04/2016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FAAB-1507-4C8E-91B7-C12CFAE61A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D539-32C6-4E6E-B280-C772C2183829}" type="datetimeFigureOut">
              <a:rPr lang="it-IT" smtClean="0"/>
              <a:pPr/>
              <a:t>11/04/2016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FAAB-1507-4C8E-91B7-C12CFAE61A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D539-32C6-4E6E-B280-C772C2183829}" type="datetimeFigureOut">
              <a:rPr lang="it-IT" smtClean="0"/>
              <a:pPr/>
              <a:t>11/04/2016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FAAB-1507-4C8E-91B7-C12CFAE61A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D539-32C6-4E6E-B280-C772C2183829}" type="datetimeFigureOut">
              <a:rPr lang="it-IT" smtClean="0"/>
              <a:pPr/>
              <a:t>11/04/2016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FAAB-1507-4C8E-91B7-C12CFAE61A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D539-32C6-4E6E-B280-C772C2183829}" type="datetimeFigureOut">
              <a:rPr lang="it-IT" smtClean="0"/>
              <a:pPr/>
              <a:t>11/04/2016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FAAB-1507-4C8E-91B7-C12CFAE61A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D539-32C6-4E6E-B280-C772C2183829}" type="datetimeFigureOut">
              <a:rPr lang="it-IT" smtClean="0"/>
              <a:pPr/>
              <a:t>11/04/2016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FAAB-1507-4C8E-91B7-C12CFAE61A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D539-32C6-4E6E-B280-C772C2183829}" type="datetimeFigureOut">
              <a:rPr lang="it-IT" smtClean="0"/>
              <a:pPr/>
              <a:t>11/04/2016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7FAAB-1507-4C8E-91B7-C12CFAE61A9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ED539-32C6-4E6E-B280-C772C2183829}" type="datetimeFigureOut">
              <a:rPr lang="it-IT" smtClean="0"/>
              <a:pPr/>
              <a:t>11/04/2016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7FAAB-1507-4C8E-91B7-C12CFAE61A9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02624" cy="1296144"/>
          </a:xfrm>
        </p:spPr>
        <p:txBody>
          <a:bodyPr>
            <a:noAutofit/>
          </a:bodyPr>
          <a:lstStyle/>
          <a:p>
            <a:r>
              <a:rPr lang="it-IT" sz="5400" b="1" dirty="0" smtClean="0">
                <a:solidFill>
                  <a:srgbClr val="FF0000"/>
                </a:solidFill>
              </a:rPr>
              <a:t>PROGETTO LETTURA </a:t>
            </a:r>
            <a:br>
              <a:rPr lang="it-IT" sz="5400" b="1" dirty="0" smtClean="0">
                <a:solidFill>
                  <a:srgbClr val="FF0000"/>
                </a:solidFill>
              </a:rPr>
            </a:br>
            <a:endParaRPr lang="it-IT" sz="5400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15616" y="4149080"/>
            <a:ext cx="6400800" cy="910952"/>
          </a:xfrm>
        </p:spPr>
        <p:txBody>
          <a:bodyPr/>
          <a:lstStyle/>
          <a:p>
            <a:r>
              <a:rPr lang="it-IT" sz="2400" b="1" i="1" dirty="0" smtClean="0">
                <a:solidFill>
                  <a:schemeClr val="tx1"/>
                </a:solidFill>
              </a:rPr>
              <a:t>Progetto sperimentale di promozione alla lettura</a:t>
            </a:r>
          </a:p>
          <a:p>
            <a:r>
              <a:rPr lang="it-IT" sz="2400" b="1" i="1" dirty="0" smtClean="0">
                <a:solidFill>
                  <a:schemeClr val="tx1"/>
                </a:solidFill>
              </a:rPr>
              <a:t>ZONA SOCIALE N.8 </a:t>
            </a:r>
            <a:endParaRPr lang="it-IT" sz="2400" b="1" dirty="0" smtClean="0">
              <a:solidFill>
                <a:schemeClr val="tx1"/>
              </a:solidFill>
            </a:endParaRPr>
          </a:p>
          <a:p>
            <a:endParaRPr lang="it-IT" dirty="0"/>
          </a:p>
        </p:txBody>
      </p:sp>
      <p:pic>
        <p:nvPicPr>
          <p:cNvPr id="4" name="Immagine 3" descr="http://www.beniculturali.it/mibac/multimedia/MiBAC/images/med/52/53957c3921d44c4b58de34527a2bbc6d14fb53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412776"/>
            <a:ext cx="367240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PER QUESTI OBIETTIVI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it-IT" dirty="0" smtClean="0"/>
              <a:t>Promuovere la </a:t>
            </a:r>
            <a:r>
              <a:rPr lang="it-IT" b="1" dirty="0" smtClean="0">
                <a:solidFill>
                  <a:srgbClr val="00B050"/>
                </a:solidFill>
              </a:rPr>
              <a:t>pratica della lettura in famiglia</a:t>
            </a:r>
            <a:r>
              <a:rPr lang="it-IT" dirty="0" smtClean="0"/>
              <a:t>, in particolare la lettura ad alta voce nei bambini in età prescolare (a partire dai 6 mesi);</a:t>
            </a:r>
          </a:p>
          <a:p>
            <a:pPr lvl="0"/>
            <a:r>
              <a:rPr lang="it-IT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Avvicinare al libro </a:t>
            </a:r>
            <a:r>
              <a:rPr lang="it-IT" dirty="0" smtClean="0"/>
              <a:t>ed alla lettura  tutti i bambini in età prescolare in particolare quelli che si trovano in situazioni svantaggiate e/o con bisogni educativi speciali;</a:t>
            </a:r>
          </a:p>
          <a:p>
            <a:r>
              <a:rPr lang="it-IT" dirty="0" smtClean="0"/>
              <a:t>Sensibilizzare i genitori </a:t>
            </a:r>
            <a:r>
              <a:rPr lang="it-IT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sull’importanza della lettura ad alta </a:t>
            </a:r>
            <a:r>
              <a:rPr lang="it-IT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voce</a:t>
            </a:r>
            <a:r>
              <a:rPr lang="it-IT" b="1" dirty="0" smtClean="0">
                <a:solidFill>
                  <a:srgbClr val="7030A0"/>
                </a:solidFill>
              </a:rPr>
              <a:t> </a:t>
            </a:r>
            <a:r>
              <a:rPr lang="it-IT" dirty="0" smtClean="0"/>
              <a:t>ai bambini a partire dai  </a:t>
            </a:r>
            <a:r>
              <a:rPr lang="it-IT" u="sng" dirty="0" smtClean="0"/>
              <a:t>primi mesi di vita </a:t>
            </a:r>
          </a:p>
          <a:p>
            <a:pPr lvl="0"/>
            <a:r>
              <a:rPr lang="it-IT" dirty="0" smtClean="0"/>
              <a:t>Allestire, o potenziare dove siano già presenti, </a:t>
            </a:r>
            <a:r>
              <a:rPr lang="it-IT" b="1" dirty="0" smtClean="0">
                <a:solidFill>
                  <a:srgbClr val="C00000"/>
                </a:solidFill>
              </a:rPr>
              <a:t>spazi dedicati </a:t>
            </a:r>
            <a:r>
              <a:rPr lang="it-IT" dirty="0" smtClean="0"/>
              <a:t>alla lettura per accogliere bambini e genitori;</a:t>
            </a:r>
          </a:p>
          <a:p>
            <a:r>
              <a:rPr lang="it-IT" dirty="0" smtClean="0"/>
              <a:t>Organizzare </a:t>
            </a:r>
            <a:r>
              <a:rPr lang="it-IT" b="1" dirty="0" smtClean="0">
                <a:solidFill>
                  <a:srgbClr val="92D050"/>
                </a:solidFill>
              </a:rPr>
              <a:t>iniziative di lettura </a:t>
            </a:r>
            <a:r>
              <a:rPr lang="it-IT" dirty="0" smtClean="0"/>
              <a:t>ad alta voce per bambini e genitori al fine di stimolare e </a:t>
            </a:r>
            <a:r>
              <a:rPr lang="it-IT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coltivare il piacere dell’ascolto</a:t>
            </a:r>
            <a:r>
              <a:rPr lang="it-IT" b="1" dirty="0" smtClean="0">
                <a:solidFill>
                  <a:srgbClr val="002060"/>
                </a:solidFill>
              </a:rPr>
              <a:t> </a:t>
            </a:r>
            <a:r>
              <a:rPr lang="it-IT" dirty="0" smtClean="0"/>
              <a:t>e della lettura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C:\Users\UTENTE\Desktop\image1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3672408" cy="54006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</p:pic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899592" y="2708920"/>
            <a:ext cx="3312368" cy="1008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1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  <a:cs typeface="Arial" pitchFamily="34" charset="0"/>
              </a:rPr>
              <a:t>Le adesioni vanno comunicate entro il 27 gennaio. Il primo incontro formativo è previsto il 10 febbraio alle ore 17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11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  <a:cs typeface="Arial" pitchFamily="34" charset="0"/>
              </a:rPr>
              <a:t>presso la scuola di Santa Caterina.</a:t>
            </a:r>
            <a:endParaRPr kumimoji="0" lang="it-I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572000" y="908720"/>
            <a:ext cx="4392488" cy="452431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it-IT" sz="3200" b="1" dirty="0" err="1" smtClean="0">
                <a:solidFill>
                  <a:srgbClr val="FF0000"/>
                </a:solidFill>
              </a:rPr>
              <a:t>E…DOPO</a:t>
            </a:r>
            <a:r>
              <a:rPr lang="it-IT" sz="3200" b="1" dirty="0" smtClean="0">
                <a:solidFill>
                  <a:srgbClr val="FF0000"/>
                </a:solidFill>
              </a:rPr>
              <a:t> LE </a:t>
            </a:r>
            <a:r>
              <a:rPr lang="it-IT" sz="3200" b="1" dirty="0" err="1" smtClean="0">
                <a:solidFill>
                  <a:srgbClr val="FF0000"/>
                </a:solidFill>
              </a:rPr>
              <a:t>ADESIONI…</a:t>
            </a:r>
            <a:r>
              <a:rPr lang="it-IT" sz="32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it-IT" sz="3200" b="1" dirty="0" smtClean="0">
                <a:solidFill>
                  <a:srgbClr val="FF0000"/>
                </a:solidFill>
              </a:rPr>
              <a:t>E’ </a:t>
            </a:r>
            <a:r>
              <a:rPr lang="it-IT" sz="3200" b="1" dirty="0" smtClean="0">
                <a:solidFill>
                  <a:srgbClr val="FF0000"/>
                </a:solidFill>
              </a:rPr>
              <a:t>INIZIATO NELLA NOSTRA SCUOLA </a:t>
            </a:r>
            <a:r>
              <a:rPr lang="it-IT" sz="3200" b="1" dirty="0" smtClean="0">
                <a:solidFill>
                  <a:srgbClr val="FF0000"/>
                </a:solidFill>
              </a:rPr>
              <a:t>IL LABORATORIO </a:t>
            </a:r>
            <a:r>
              <a:rPr lang="it-IT" sz="3200" b="1" dirty="0" err="1" smtClean="0">
                <a:solidFill>
                  <a:srgbClr val="FF0000"/>
                </a:solidFill>
              </a:rPr>
              <a:t>DI</a:t>
            </a:r>
            <a:r>
              <a:rPr lang="it-IT" sz="3200" b="1" dirty="0" smtClean="0">
                <a:solidFill>
                  <a:srgbClr val="FF0000"/>
                </a:solidFill>
              </a:rPr>
              <a:t> LETTURA ANIMATA CHE HA VISTO COINVOLTI MOLTI GENITORI  NELL’ACQUISIZIONE </a:t>
            </a:r>
            <a:r>
              <a:rPr lang="it-IT" sz="3200" b="1" dirty="0" err="1" smtClean="0">
                <a:solidFill>
                  <a:srgbClr val="FF0000"/>
                </a:solidFill>
              </a:rPr>
              <a:t>DI</a:t>
            </a:r>
            <a:r>
              <a:rPr lang="it-IT" sz="3200" b="1" dirty="0" smtClean="0">
                <a:solidFill>
                  <a:srgbClr val="FF0000"/>
                </a:solidFill>
              </a:rPr>
              <a:t> TECNICHE PER :</a:t>
            </a:r>
            <a:endParaRPr lang="it-IT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060432" cy="18002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normAutofit fontScale="90000"/>
          </a:bodyPr>
          <a:lstStyle/>
          <a:p>
            <a:pPr marL="742950" indent="-742950" algn="l"/>
            <a:r>
              <a:rPr lang="it-IT" sz="2400" b="1" dirty="0" smtClean="0"/>
              <a:t>            </a:t>
            </a:r>
            <a:br>
              <a:rPr lang="it-IT" sz="2400" b="1" dirty="0" smtClean="0"/>
            </a:br>
            <a:r>
              <a:rPr lang="it-IT" sz="2400" b="1" dirty="0" smtClean="0"/>
              <a:t/>
            </a:r>
            <a:br>
              <a:rPr lang="it-IT" sz="2400" b="1" dirty="0" smtClean="0"/>
            </a:br>
            <a:r>
              <a:rPr lang="it-IT" sz="2400" b="1" dirty="0"/>
              <a:t/>
            </a:r>
            <a:br>
              <a:rPr lang="it-IT" sz="2400" b="1" dirty="0"/>
            </a:br>
            <a:r>
              <a:rPr lang="it-IT" sz="2700" b="1" dirty="0" smtClean="0">
                <a:solidFill>
                  <a:schemeClr val="bg2">
                    <a:lumMod val="75000"/>
                  </a:schemeClr>
                </a:solidFill>
              </a:rPr>
              <a:t>1) </a:t>
            </a:r>
            <a:r>
              <a:rPr lang="it-IT" sz="2700" b="1" dirty="0" smtClean="0">
                <a:solidFill>
                  <a:srgbClr val="0000FF"/>
                </a:solidFill>
              </a:rPr>
              <a:t>STIMOLARE NEL BAMBINO IL PIACERE DELLA  </a:t>
            </a:r>
            <a:br>
              <a:rPr lang="it-IT" sz="2700" b="1" dirty="0" smtClean="0">
                <a:solidFill>
                  <a:srgbClr val="0000FF"/>
                </a:solidFill>
              </a:rPr>
            </a:br>
            <a:r>
              <a:rPr lang="it-IT" sz="2700" b="1" dirty="0">
                <a:solidFill>
                  <a:srgbClr val="0000FF"/>
                </a:solidFill>
              </a:rPr>
              <a:t> </a:t>
            </a:r>
            <a:r>
              <a:rPr lang="it-IT" sz="2700" b="1" dirty="0" smtClean="0">
                <a:solidFill>
                  <a:srgbClr val="0000FF"/>
                </a:solidFill>
              </a:rPr>
              <a:t>    LETTURA</a:t>
            </a:r>
            <a:br>
              <a:rPr lang="it-IT" sz="2700" b="1" dirty="0" smtClean="0">
                <a:solidFill>
                  <a:srgbClr val="0000FF"/>
                </a:solidFill>
              </a:rPr>
            </a:br>
            <a:r>
              <a:rPr lang="it-IT" sz="2700" b="1" dirty="0" smtClean="0">
                <a:solidFill>
                  <a:schemeClr val="tx2">
                    <a:lumMod val="25000"/>
                  </a:schemeClr>
                </a:solidFill>
              </a:rPr>
              <a:t>2)</a:t>
            </a:r>
            <a:r>
              <a:rPr lang="it-IT" sz="2700" b="1" dirty="0" smtClean="0">
                <a:solidFill>
                  <a:srgbClr val="FF0000"/>
                </a:solidFill>
              </a:rPr>
              <a:t> </a:t>
            </a:r>
            <a:r>
              <a:rPr lang="it-IT" sz="2700" b="1" dirty="0" smtClean="0">
                <a:solidFill>
                  <a:srgbClr val="00B050"/>
                </a:solidFill>
              </a:rPr>
              <a:t>FARGLI SCOPRIRE IL FASCINO DEL LIBRO COME   </a:t>
            </a:r>
            <a:br>
              <a:rPr lang="it-IT" sz="2700" b="1" dirty="0" smtClean="0">
                <a:solidFill>
                  <a:srgbClr val="00B050"/>
                </a:solidFill>
              </a:rPr>
            </a:br>
            <a:r>
              <a:rPr lang="it-IT" sz="2700" b="1" dirty="0">
                <a:solidFill>
                  <a:srgbClr val="00B050"/>
                </a:solidFill>
              </a:rPr>
              <a:t> </a:t>
            </a:r>
            <a:r>
              <a:rPr lang="it-IT" sz="2700" b="1" dirty="0" smtClean="0">
                <a:solidFill>
                  <a:srgbClr val="00B050"/>
                </a:solidFill>
              </a:rPr>
              <a:t>   OGGETTO,IMMAGINI MA ANCHE STORIE, </a:t>
            </a:r>
            <a:br>
              <a:rPr lang="it-IT" sz="2700" b="1" dirty="0" smtClean="0">
                <a:solidFill>
                  <a:srgbClr val="00B050"/>
                </a:solidFill>
              </a:rPr>
            </a:br>
            <a:r>
              <a:rPr lang="it-IT" sz="2700" b="1" dirty="0">
                <a:solidFill>
                  <a:srgbClr val="00B050"/>
                </a:solidFill>
              </a:rPr>
              <a:t> </a:t>
            </a:r>
            <a:r>
              <a:rPr lang="it-IT" sz="2700" b="1" dirty="0" smtClean="0">
                <a:solidFill>
                  <a:srgbClr val="00B050"/>
                </a:solidFill>
              </a:rPr>
              <a:t>   EMOZIONI, CURIOSITA’</a:t>
            </a:r>
            <a:r>
              <a:rPr lang="it-IT" sz="2700" b="1" dirty="0" smtClean="0">
                <a:solidFill>
                  <a:srgbClr val="FF0000"/>
                </a:solidFill>
              </a:rPr>
              <a:t/>
            </a:r>
            <a:br>
              <a:rPr lang="it-IT" sz="2700" b="1" dirty="0" smtClean="0">
                <a:solidFill>
                  <a:srgbClr val="FF0000"/>
                </a:solidFill>
              </a:rPr>
            </a:br>
            <a:r>
              <a:rPr lang="it-IT" sz="2400" b="1" dirty="0" smtClean="0">
                <a:solidFill>
                  <a:srgbClr val="FF0000"/>
                </a:solidFill>
              </a:rPr>
              <a:t/>
            </a:r>
            <a:br>
              <a:rPr lang="it-IT" sz="2400" b="1" dirty="0" smtClean="0">
                <a:solidFill>
                  <a:srgbClr val="FF0000"/>
                </a:solidFill>
              </a:rPr>
            </a:br>
            <a:r>
              <a:rPr lang="it-IT" sz="2400" b="1" dirty="0" smtClean="0">
                <a:solidFill>
                  <a:srgbClr val="FF0000"/>
                </a:solidFill>
              </a:rPr>
              <a:t/>
            </a:r>
            <a:br>
              <a:rPr lang="it-IT" sz="2400" b="1" dirty="0" smtClean="0">
                <a:solidFill>
                  <a:srgbClr val="FF0000"/>
                </a:solidFill>
              </a:rPr>
            </a:b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67544" y="2420888"/>
            <a:ext cx="8064896" cy="352839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normAutofit/>
          </a:bodyPr>
          <a:lstStyle/>
          <a:p>
            <a:r>
              <a:rPr lang="it-IT" sz="3600" b="1" dirty="0" smtClean="0">
                <a:solidFill>
                  <a:srgbClr val="0000FF"/>
                </a:solidFill>
              </a:rPr>
              <a:t>PERCHE’…</a:t>
            </a:r>
          </a:p>
          <a:p>
            <a:endParaRPr lang="it-IT" sz="3600" b="1" dirty="0" smtClean="0">
              <a:solidFill>
                <a:srgbClr val="0000FF"/>
              </a:solidFill>
            </a:endParaRPr>
          </a:p>
          <a:p>
            <a:r>
              <a:rPr lang="it-IT" b="1" dirty="0" smtClean="0">
                <a:solidFill>
                  <a:srgbClr val="FF0000"/>
                </a:solidFill>
              </a:rPr>
              <a:t>“In ogni storia il bambino si identifica nei personaggi,ne vive le esperienze, le crisi, rivive le sue esperienze/ sentimenti, trova le soluzioni e </a:t>
            </a:r>
            <a:r>
              <a:rPr lang="it-IT" b="1" dirty="0" err="1" smtClean="0">
                <a:solidFill>
                  <a:srgbClr val="FF0000"/>
                </a:solidFill>
              </a:rPr>
              <a:t>certezze…</a:t>
            </a:r>
            <a:r>
              <a:rPr lang="it-IT" b="1" dirty="0" smtClean="0">
                <a:solidFill>
                  <a:srgbClr val="FF0000"/>
                </a:solidFill>
              </a:rPr>
              <a:t>”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 descr="Immagine correlat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276872"/>
            <a:ext cx="194421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TENTE\Desktop\foto lab lettura\P10209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2880320" cy="2448272"/>
          </a:xfrm>
          <a:prstGeom prst="rect">
            <a:avLst/>
          </a:prstGeom>
          <a:noFill/>
        </p:spPr>
      </p:pic>
      <p:pic>
        <p:nvPicPr>
          <p:cNvPr id="2051" name="Picture 3" descr="C:\Users\UTENTE\Desktop\foto lab lettura\P10209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052736"/>
            <a:ext cx="2880320" cy="2376264"/>
          </a:xfrm>
          <a:prstGeom prst="rect">
            <a:avLst/>
          </a:prstGeom>
          <a:noFill/>
        </p:spPr>
      </p:pic>
      <p:pic>
        <p:nvPicPr>
          <p:cNvPr id="2052" name="Picture 4" descr="C:\Users\UTENTE\Desktop\foto lab lettura\P10209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717924" y="-2789237"/>
            <a:ext cx="1800000" cy="1350043"/>
          </a:xfrm>
          <a:prstGeom prst="rect">
            <a:avLst/>
          </a:prstGeom>
          <a:noFill/>
        </p:spPr>
      </p:pic>
      <p:pic>
        <p:nvPicPr>
          <p:cNvPr id="2053" name="Picture 5" descr="C:\Users\UTENTE\Desktop\foto lab lettura\P10209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717924" y="-2789237"/>
            <a:ext cx="1800000" cy="1350043"/>
          </a:xfrm>
          <a:prstGeom prst="rect">
            <a:avLst/>
          </a:prstGeom>
          <a:noFill/>
        </p:spPr>
      </p:pic>
      <p:pic>
        <p:nvPicPr>
          <p:cNvPr id="2054" name="Picture 6" descr="C:\Users\UTENTE\Desktop\foto lab lettura\P10209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404664"/>
            <a:ext cx="2591915" cy="2160024"/>
          </a:xfrm>
          <a:prstGeom prst="rect">
            <a:avLst/>
          </a:prstGeom>
          <a:noFill/>
        </p:spPr>
      </p:pic>
      <p:pic>
        <p:nvPicPr>
          <p:cNvPr id="2055" name="Picture 7" descr="C:\Users\UTENTE\Desktop\foto lab lettura\P102097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3789040"/>
            <a:ext cx="3240360" cy="2430348"/>
          </a:xfrm>
          <a:prstGeom prst="rect">
            <a:avLst/>
          </a:prstGeom>
          <a:noFill/>
        </p:spPr>
      </p:pic>
      <p:pic>
        <p:nvPicPr>
          <p:cNvPr id="2056" name="Picture 8" descr="C:\Users\UTENTE\Desktop\foto lab lettura\P102096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3789040"/>
            <a:ext cx="3456384" cy="2592370"/>
          </a:xfrm>
          <a:prstGeom prst="rect">
            <a:avLst/>
          </a:prstGeom>
          <a:noFill/>
        </p:spPr>
      </p:pic>
      <p:sp>
        <p:nvSpPr>
          <p:cNvPr id="9" name="CasellaDiTesto 8"/>
          <p:cNvSpPr txBox="1"/>
          <p:nvPr/>
        </p:nvSpPr>
        <p:spPr>
          <a:xfrm>
            <a:off x="3275856" y="332656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/>
              <a:t>…MENTRE</a:t>
            </a:r>
            <a:r>
              <a:rPr lang="it-IT" b="1" dirty="0" smtClean="0"/>
              <a:t>  </a:t>
            </a:r>
            <a:r>
              <a:rPr lang="it-IT" b="1" dirty="0" err="1" smtClean="0"/>
              <a:t>SPERIMENTIAMO…</a:t>
            </a:r>
            <a:r>
              <a:rPr lang="it-IT" b="1" dirty="0" smtClean="0"/>
              <a:t> </a:t>
            </a:r>
            <a:endParaRPr lang="it-IT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6228184" y="2996952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/>
              <a:t>…ALCUNI</a:t>
            </a:r>
            <a:r>
              <a:rPr lang="it-IT" b="1" dirty="0" smtClean="0"/>
              <a:t> MOMENTI DEL </a:t>
            </a:r>
            <a:r>
              <a:rPr lang="it-IT" b="1" dirty="0" err="1" smtClean="0"/>
              <a:t>LABORATORIO…</a:t>
            </a:r>
            <a:endParaRPr lang="it-IT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TENTE\Desktop\foto lab lettura\P10301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2880228" cy="2160240"/>
          </a:xfrm>
          <a:prstGeom prst="rect">
            <a:avLst/>
          </a:prstGeom>
          <a:noFill/>
        </p:spPr>
      </p:pic>
      <p:pic>
        <p:nvPicPr>
          <p:cNvPr id="3075" name="Picture 3" descr="C:\Users\UTENTE\Desktop\foto lab lettura\P10301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692696"/>
            <a:ext cx="2520280" cy="1890270"/>
          </a:xfrm>
          <a:prstGeom prst="rect">
            <a:avLst/>
          </a:prstGeom>
          <a:noFill/>
        </p:spPr>
      </p:pic>
      <p:pic>
        <p:nvPicPr>
          <p:cNvPr id="3076" name="Picture 4" descr="C:\Users\UTENTE\Desktop\foto lab lettura\P10301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340768"/>
            <a:ext cx="2520280" cy="1890270"/>
          </a:xfrm>
          <a:prstGeom prst="rect">
            <a:avLst/>
          </a:prstGeom>
          <a:noFill/>
        </p:spPr>
      </p:pic>
      <p:pic>
        <p:nvPicPr>
          <p:cNvPr id="1026" name="Picture 2" descr="C:\Users\UTENTE\Desktop\foto lab lettura\P10301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996952"/>
            <a:ext cx="2880228" cy="2160240"/>
          </a:xfrm>
          <a:prstGeom prst="rect">
            <a:avLst/>
          </a:prstGeom>
          <a:noFill/>
        </p:spPr>
      </p:pic>
      <p:pic>
        <p:nvPicPr>
          <p:cNvPr id="1027" name="Picture 3" descr="C:\Users\UTENTE\Desktop\foto lab lettura\P103016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4293096"/>
            <a:ext cx="2880228" cy="2160240"/>
          </a:xfrm>
          <a:prstGeom prst="rect">
            <a:avLst/>
          </a:prstGeom>
          <a:noFill/>
        </p:spPr>
      </p:pic>
      <p:pic>
        <p:nvPicPr>
          <p:cNvPr id="1028" name="Picture 4" descr="C:\Users\UTENTE\Desktop\foto lab lettura\P103017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3717032"/>
            <a:ext cx="2520280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TENTE\Desktop\foto lab lettura\P10209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484784"/>
            <a:ext cx="5544616" cy="4158595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323528" y="404664"/>
            <a:ext cx="8820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/>
              <a:t>…ADESSO</a:t>
            </a:r>
            <a:r>
              <a:rPr lang="it-IT" b="1" dirty="0" smtClean="0"/>
              <a:t>  SIAMO </a:t>
            </a:r>
            <a:r>
              <a:rPr lang="it-IT" b="1" dirty="0" err="1" smtClean="0"/>
              <a:t>PRONTI…</a:t>
            </a:r>
            <a:r>
              <a:rPr lang="it-IT" b="1" dirty="0" smtClean="0"/>
              <a:t> PER ANDARE NELLE SCUOLE DAI NOSTRI </a:t>
            </a:r>
            <a:r>
              <a:rPr lang="it-IT" b="1" dirty="0" err="1" smtClean="0"/>
              <a:t>BAMBINI…</a:t>
            </a:r>
            <a:r>
              <a:rPr lang="it-IT" b="1" dirty="0" smtClean="0"/>
              <a:t>.</a:t>
            </a:r>
            <a:endParaRPr lang="it-IT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755576" y="5805264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1° DEBUTTO IL 15 </a:t>
            </a:r>
            <a:r>
              <a:rPr lang="it-IT" sz="2800" b="1" dirty="0" err="1" smtClean="0"/>
              <a:t>APRILE…CHE</a:t>
            </a:r>
            <a:r>
              <a:rPr lang="it-IT" sz="2800" b="1" dirty="0" smtClean="0"/>
              <a:t> EMOZIONE!!!</a:t>
            </a:r>
            <a:endParaRPr lang="it-IT" sz="28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</TotalTime>
  <Words>246</Words>
  <Application>Microsoft Office PowerPoint</Application>
  <PresentationFormat>Presentazione su schermo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PROGETTO LETTURA  </vt:lpstr>
      <vt:lpstr>PER QUESTI OBIETTIVI</vt:lpstr>
      <vt:lpstr>Diapositiva 3</vt:lpstr>
      <vt:lpstr>               1) STIMOLARE NEL BAMBINO IL PIACERE DELLA        LETTURA 2) FARGLI SCOPRIRE IL FASCINO DEL LIBRO COME        OGGETTO,IMMAGINI MA ANCHE STORIE,      EMOZIONI, CURIOSITA’   </vt:lpstr>
      <vt:lpstr>Diapositiva 5</vt:lpstr>
      <vt:lpstr>Diapositiva 6</vt:lpstr>
      <vt:lpstr>Diapositiva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PROGETTO LETTURA</dc:title>
  <dc:creator>UTENTE</dc:creator>
  <cp:lastModifiedBy>UTENTE</cp:lastModifiedBy>
  <cp:revision>18</cp:revision>
  <dcterms:created xsi:type="dcterms:W3CDTF">2016-04-11T13:19:35Z</dcterms:created>
  <dcterms:modified xsi:type="dcterms:W3CDTF">2016-04-11T16:21:50Z</dcterms:modified>
</cp:coreProperties>
</file>